
<file path=[Content_Types].xml><?xml version="1.0" encoding="utf-8"?>
<Types xmlns="http://schemas.openxmlformats.org/package/2006/content-types">
  <Default Extension="gif" ContentType="image/gi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8" r:id="rId3"/>
    <p:sldId id="342" r:id="rId5"/>
    <p:sldId id="363" r:id="rId6"/>
    <p:sldId id="351" r:id="rId7"/>
    <p:sldId id="352" r:id="rId8"/>
    <p:sldId id="353" r:id="rId9"/>
    <p:sldId id="364" r:id="rId10"/>
    <p:sldId id="355" r:id="rId11"/>
    <p:sldId id="354" r:id="rId12"/>
    <p:sldId id="357" r:id="rId13"/>
    <p:sldId id="356" r:id="rId14"/>
    <p:sldId id="358" r:id="rId15"/>
    <p:sldId id="360" r:id="rId16"/>
    <p:sldId id="362" r:id="rId17"/>
    <p:sldId id="279" r:id="rId18"/>
    <p:sldId id="359" r:id="rId19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EB"/>
    <a:srgbClr val="EBF6DE"/>
    <a:srgbClr val="FFD9D9"/>
    <a:srgbClr val="FF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ade6deaedb_0_33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ade6deaedb_0_3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9" name="Google Shape;79;p1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" name="Google Shape;83;p11"/>
          <p:cNvSpPr txBox="1"/>
          <p:nvPr>
            <p:ph type="subTitle" idx="1"/>
          </p:nvPr>
        </p:nvSpPr>
        <p:spPr>
          <a:xfrm>
            <a:off x="1734975" y="331685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11"/>
          <p:cNvSpPr txBox="1"/>
          <p:nvPr>
            <p:ph type="title" hasCustomPrompt="1"/>
          </p:nvPr>
        </p:nvSpPr>
        <p:spPr>
          <a:xfrm>
            <a:off x="1027000" y="1690300"/>
            <a:ext cx="70899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9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BLANK_1">
    <p:bg>
      <p:bgPr>
        <a:solidFill>
          <a:schemeClr val="dk1"/>
        </a:solidFill>
        <a:effectLst/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body" idx="1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type="ctrTitle"/>
          </p:nvPr>
        </p:nvSpPr>
        <p:spPr>
          <a:xfrm>
            <a:off x="1410600" y="491502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89" name="Google Shape;89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0" name="Google Shape;90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bg>
      <p:bgPr>
        <a:solidFill>
          <a:schemeClr val="dk1"/>
        </a:solid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4"/>
          <p:cNvSpPr txBox="1"/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4"/>
          <p:cNvSpPr txBox="1"/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14"/>
          <p:cNvSpPr txBox="1"/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4"/>
          <p:cNvSpPr txBox="1"/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4"/>
          <p:cNvSpPr txBox="1"/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4"/>
          <p:cNvSpPr txBox="1"/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14"/>
          <p:cNvSpPr txBox="1"/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4"/>
          <p:cNvSpPr txBox="1"/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14"/>
          <p:cNvSpPr txBox="1"/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5" name="Google Shape;105;p14"/>
          <p:cNvSpPr txBox="1"/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14"/>
          <p:cNvSpPr txBox="1"/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07" name="Google Shape;107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08" name="Google Shape;108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hlinkClick r:id="rId2" action="ppaction://hlinksldjump"/>
          </p:cNvPr>
          <p:cNvSpPr txBox="1"/>
          <p:nvPr>
            <p:ph type="ctrTitle"/>
          </p:nvPr>
        </p:nvSpPr>
        <p:spPr>
          <a:xfrm>
            <a:off x="1457174" y="62385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4" name="Google Shape;114;p15"/>
          <p:cNvSpPr txBox="1"/>
          <p:nvPr>
            <p:ph type="subTitle" idx="1"/>
          </p:nvPr>
        </p:nvSpPr>
        <p:spPr>
          <a:xfrm>
            <a:off x="3848749" y="62565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15">
            <a:hlinkClick r:id="rId2" action="ppaction://hlinksldjump"/>
          </p:cNvPr>
          <p:cNvSpPr txBox="1"/>
          <p:nvPr>
            <p:ph type="ctrTitle" idx="2"/>
          </p:nvPr>
        </p:nvSpPr>
        <p:spPr>
          <a:xfrm>
            <a:off x="1457174" y="1333995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6" name="Google Shape;116;p15"/>
          <p:cNvSpPr txBox="1"/>
          <p:nvPr>
            <p:ph type="subTitle" idx="3"/>
          </p:nvPr>
        </p:nvSpPr>
        <p:spPr>
          <a:xfrm>
            <a:off x="3848749" y="133435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15">
            <a:hlinkClick r:id="rId2" action="ppaction://hlinksldjump"/>
          </p:cNvPr>
          <p:cNvSpPr txBox="1"/>
          <p:nvPr>
            <p:ph type="ctrTitle" idx="4"/>
          </p:nvPr>
        </p:nvSpPr>
        <p:spPr>
          <a:xfrm>
            <a:off x="1457174" y="2040540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15"/>
          <p:cNvSpPr txBox="1"/>
          <p:nvPr>
            <p:ph type="subTitle" idx="5"/>
          </p:nvPr>
        </p:nvSpPr>
        <p:spPr>
          <a:xfrm>
            <a:off x="3848749" y="204306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15">
            <a:hlinkClick r:id="rId2" action="ppaction://hlinksldjump"/>
          </p:cNvPr>
          <p:cNvSpPr txBox="1"/>
          <p:nvPr>
            <p:ph type="ctrTitle" idx="6"/>
          </p:nvPr>
        </p:nvSpPr>
        <p:spPr>
          <a:xfrm>
            <a:off x="1457174" y="275068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0" name="Google Shape;120;p15"/>
          <p:cNvSpPr txBox="1"/>
          <p:nvPr>
            <p:ph type="subTitle" idx="7"/>
          </p:nvPr>
        </p:nvSpPr>
        <p:spPr>
          <a:xfrm>
            <a:off x="3848749" y="275176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15">
            <a:hlinkClick r:id="rId2" action="ppaction://hlinksldjump"/>
          </p:cNvPr>
          <p:cNvSpPr txBox="1"/>
          <p:nvPr>
            <p:ph type="ctrTitle" idx="8"/>
          </p:nvPr>
        </p:nvSpPr>
        <p:spPr>
          <a:xfrm>
            <a:off x="1457174" y="3460830"/>
            <a:ext cx="2925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" name="Google Shape;122;p15"/>
          <p:cNvSpPr txBox="1"/>
          <p:nvPr>
            <p:ph type="subTitle" idx="9"/>
          </p:nvPr>
        </p:nvSpPr>
        <p:spPr>
          <a:xfrm>
            <a:off x="3848749" y="3460470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15">
            <a:hlinkClick r:id="rId2" action="ppaction://hlinksldjump"/>
          </p:cNvPr>
          <p:cNvSpPr txBox="1"/>
          <p:nvPr>
            <p:ph type="ctrTitle" idx="13"/>
          </p:nvPr>
        </p:nvSpPr>
        <p:spPr>
          <a:xfrm>
            <a:off x="1457174" y="4167375"/>
            <a:ext cx="29250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15"/>
          <p:cNvSpPr txBox="1"/>
          <p:nvPr>
            <p:ph type="subTitle" idx="14"/>
          </p:nvPr>
        </p:nvSpPr>
        <p:spPr>
          <a:xfrm>
            <a:off x="3848749" y="4169175"/>
            <a:ext cx="42576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25" name="Google Shape;125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6" name="Google Shape;126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" name="Google Shape;130;p15">
            <a:hlinkClick r:id="rId2" action="ppaction://hlinksldjump"/>
          </p:cNvPr>
          <p:cNvSpPr txBox="1"/>
          <p:nvPr>
            <p:ph type="title" idx="15" hasCustomPrompt="1"/>
          </p:nvPr>
        </p:nvSpPr>
        <p:spPr>
          <a:xfrm>
            <a:off x="874774" y="57720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>
            <a:hlinkClick r:id="rId2" action="ppaction://hlinksldjump"/>
          </p:cNvPr>
          <p:cNvSpPr txBox="1"/>
          <p:nvPr>
            <p:ph type="title" idx="16" hasCustomPrompt="1"/>
          </p:nvPr>
        </p:nvSpPr>
        <p:spPr>
          <a:xfrm>
            <a:off x="874924" y="128686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5">
            <a:hlinkClick r:id="rId2" action="ppaction://hlinksldjump"/>
          </p:cNvPr>
          <p:cNvSpPr txBox="1"/>
          <p:nvPr>
            <p:ph type="title" idx="17" hasCustomPrompt="1"/>
          </p:nvPr>
        </p:nvSpPr>
        <p:spPr>
          <a:xfrm>
            <a:off x="874774" y="1996530"/>
            <a:ext cx="448500" cy="4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>
            <a:hlinkClick r:id="rId2" action="ppaction://hlinksldjump"/>
          </p:cNvPr>
          <p:cNvSpPr txBox="1"/>
          <p:nvPr>
            <p:ph type="title" idx="18" hasCustomPrompt="1"/>
          </p:nvPr>
        </p:nvSpPr>
        <p:spPr>
          <a:xfrm>
            <a:off x="874924" y="270139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>
            <a:hlinkClick r:id="rId2" action="ppaction://hlinksldjump"/>
          </p:cNvPr>
          <p:cNvSpPr txBox="1"/>
          <p:nvPr>
            <p:ph type="title" idx="19" hasCustomPrompt="1"/>
          </p:nvPr>
        </p:nvSpPr>
        <p:spPr>
          <a:xfrm>
            <a:off x="874774" y="4120725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>
            <a:hlinkClick r:id="rId2" action="ppaction://hlinksldjump"/>
          </p:cNvPr>
          <p:cNvSpPr txBox="1"/>
          <p:nvPr>
            <p:ph type="title" idx="20" hasCustomPrompt="1"/>
          </p:nvPr>
        </p:nvSpPr>
        <p:spPr>
          <a:xfrm>
            <a:off x="874774" y="3411060"/>
            <a:ext cx="448500" cy="4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/>
          <p:nvPr>
            <p:ph type="title"/>
          </p:nvPr>
        </p:nvSpPr>
        <p:spPr>
          <a:xfrm>
            <a:off x="4949100" y="2320775"/>
            <a:ext cx="34689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16"/>
          <p:cNvSpPr txBox="1"/>
          <p:nvPr>
            <p:ph type="subTitle" idx="1"/>
          </p:nvPr>
        </p:nvSpPr>
        <p:spPr>
          <a:xfrm>
            <a:off x="54612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16"/>
          <p:cNvSpPr txBox="1"/>
          <p:nvPr>
            <p:ph type="title" idx="2" hasCustomPrompt="1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40" name="Google Shape;140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41" name="Google Shape;141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3644400" y="539600"/>
            <a:ext cx="18552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7" name="Google Shape;147;p17"/>
          <p:cNvSpPr txBox="1"/>
          <p:nvPr>
            <p:ph type="subTitle" idx="1"/>
          </p:nvPr>
        </p:nvSpPr>
        <p:spPr>
          <a:xfrm>
            <a:off x="3093600" y="2325450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8" name="Google Shape;148;p17"/>
          <p:cNvSpPr txBox="1"/>
          <p:nvPr>
            <p:ph type="title" idx="2" hasCustomPrompt="1"/>
          </p:nvPr>
        </p:nvSpPr>
        <p:spPr>
          <a:xfrm>
            <a:off x="3906300" y="3496300"/>
            <a:ext cx="13314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720000" y="2320775"/>
            <a:ext cx="33678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6" name="Google Shape;156;p18"/>
          <p:cNvSpPr txBox="1"/>
          <p:nvPr>
            <p:ph type="subTitle" idx="1"/>
          </p:nvPr>
        </p:nvSpPr>
        <p:spPr>
          <a:xfrm>
            <a:off x="7200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7" name="Google Shape;157;p18"/>
          <p:cNvSpPr txBox="1"/>
          <p:nvPr>
            <p:ph type="title" idx="2" hasCustomPrompt="1"/>
          </p:nvPr>
        </p:nvSpPr>
        <p:spPr>
          <a:xfrm>
            <a:off x="49491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58" name="Google Shape;158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9" name="Google Shape;159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9"/>
          <p:cNvSpPr txBox="1"/>
          <p:nvPr>
            <p:ph type="title" idx="2"/>
          </p:nvPr>
        </p:nvSpPr>
        <p:spPr>
          <a:xfrm>
            <a:off x="6325600" y="2329796"/>
            <a:ext cx="20925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6" name="Google Shape;166;p19"/>
          <p:cNvSpPr txBox="1"/>
          <p:nvPr>
            <p:ph type="subTitle" idx="1"/>
          </p:nvPr>
        </p:nvSpPr>
        <p:spPr>
          <a:xfrm>
            <a:off x="5461200" y="4115649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67" name="Google Shape;167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TITLE_AND_DESCRIPTION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74" name="Google Shape;174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8" name="Google Shape;178;p20"/>
          <p:cNvSpPr txBox="1"/>
          <p:nvPr>
            <p:ph type="title"/>
          </p:nvPr>
        </p:nvSpPr>
        <p:spPr>
          <a:xfrm>
            <a:off x="3011250" y="2320775"/>
            <a:ext cx="31215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9" name="Google Shape;179;p20"/>
          <p:cNvSpPr txBox="1"/>
          <p:nvPr>
            <p:ph type="subTitle" idx="1"/>
          </p:nvPr>
        </p:nvSpPr>
        <p:spPr>
          <a:xfrm>
            <a:off x="30936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20"/>
          <p:cNvSpPr txBox="1"/>
          <p:nvPr>
            <p:ph type="title" idx="2" hasCustomPrompt="1"/>
          </p:nvPr>
        </p:nvSpPr>
        <p:spPr>
          <a:xfrm>
            <a:off x="283755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20000" y="23207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type="subTitle" idx="1"/>
          </p:nvPr>
        </p:nvSpPr>
        <p:spPr>
          <a:xfrm>
            <a:off x="720000" y="41066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" name="Google Shape;19;p3"/>
          <p:cNvSpPr txBox="1"/>
          <p:nvPr>
            <p:ph type="title" idx="2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subTitle" idx="1"/>
          </p:nvPr>
        </p:nvSpPr>
        <p:spPr>
          <a:xfrm>
            <a:off x="2077950" y="3379325"/>
            <a:ext cx="4988100" cy="1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21"/>
          <p:cNvSpPr txBox="1"/>
          <p:nvPr>
            <p:ph type="ctrTitle"/>
          </p:nvPr>
        </p:nvSpPr>
        <p:spPr>
          <a:xfrm>
            <a:off x="1410600" y="2548402"/>
            <a:ext cx="63228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184" name="Google Shape;184;p2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85" name="Google Shape;185;p2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">
    <p:bg>
      <p:bgPr>
        <a:solidFill>
          <a:schemeClr val="accent2"/>
        </a:solidFill>
        <a:effectLst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subTitle" idx="1"/>
          </p:nvPr>
        </p:nvSpPr>
        <p:spPr>
          <a:xfrm>
            <a:off x="5276850" y="1169525"/>
            <a:ext cx="3161100" cy="18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1" name="Google Shape;191;p22"/>
          <p:cNvSpPr txBox="1"/>
          <p:nvPr>
            <p:ph type="ctrTitle"/>
          </p:nvPr>
        </p:nvSpPr>
        <p:spPr>
          <a:xfrm>
            <a:off x="4875600" y="3788225"/>
            <a:ext cx="35463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2" name="Google Shape;192;p22"/>
          <p:cNvSpPr/>
          <p:nvPr/>
        </p:nvSpPr>
        <p:spPr>
          <a:xfrm>
            <a:off x="8797200" y="76200"/>
            <a:ext cx="270600" cy="270600"/>
          </a:xfrm>
          <a:prstGeom prst="mathPlus">
            <a:avLst>
              <a:gd name="adj1" fmla="val 658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" name="Google Shape;193;p22"/>
          <p:cNvSpPr/>
          <p:nvPr/>
        </p:nvSpPr>
        <p:spPr>
          <a:xfrm>
            <a:off x="8797200" y="4796700"/>
            <a:ext cx="270600" cy="270600"/>
          </a:xfrm>
          <a:prstGeom prst="mathPlus">
            <a:avLst>
              <a:gd name="adj1" fmla="val 658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subTitle" idx="1"/>
          </p:nvPr>
        </p:nvSpPr>
        <p:spPr>
          <a:xfrm>
            <a:off x="704850" y="1321925"/>
            <a:ext cx="3161100" cy="18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type="ctrTitle"/>
          </p:nvPr>
        </p:nvSpPr>
        <p:spPr>
          <a:xfrm>
            <a:off x="684600" y="3940625"/>
            <a:ext cx="35463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4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24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7" name="Google Shape;197;p23"/>
          <p:cNvSpPr/>
          <p:nvPr/>
        </p:nvSpPr>
        <p:spPr>
          <a:xfrm>
            <a:off x="76200" y="76200"/>
            <a:ext cx="270600" cy="270600"/>
          </a:xfrm>
          <a:prstGeom prst="mathPlus">
            <a:avLst>
              <a:gd name="adj1" fmla="val 65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23"/>
          <p:cNvSpPr/>
          <p:nvPr/>
        </p:nvSpPr>
        <p:spPr>
          <a:xfrm>
            <a:off x="76200" y="4796700"/>
            <a:ext cx="270600" cy="270600"/>
          </a:xfrm>
          <a:prstGeom prst="mathPlus">
            <a:avLst>
              <a:gd name="adj1" fmla="val 65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subTitle" idx="1"/>
          </p:nvPr>
        </p:nvSpPr>
        <p:spPr>
          <a:xfrm flipH="1">
            <a:off x="5101450" y="3345350"/>
            <a:ext cx="31446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5461725" y="468350"/>
            <a:ext cx="295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grpSp>
        <p:nvGrpSpPr>
          <p:cNvPr id="202" name="Google Shape;202;p2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03" name="Google Shape;203;p2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7" name="Google Shape;207;p24"/>
          <p:cNvSpPr txBox="1"/>
          <p:nvPr>
            <p:ph type="subTitle" idx="2"/>
          </p:nvPr>
        </p:nvSpPr>
        <p:spPr>
          <a:xfrm flipH="1">
            <a:off x="5101450" y="1806750"/>
            <a:ext cx="3144600" cy="8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4572000" y="-85725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25"/>
          <p:cNvSpPr txBox="1"/>
          <p:nvPr>
            <p:ph type="subTitle" idx="1"/>
          </p:nvPr>
        </p:nvSpPr>
        <p:spPr>
          <a:xfrm>
            <a:off x="728750" y="1098725"/>
            <a:ext cx="279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1" name="Google Shape;211;p25"/>
          <p:cNvSpPr txBox="1"/>
          <p:nvPr>
            <p:ph type="title"/>
          </p:nvPr>
        </p:nvSpPr>
        <p:spPr>
          <a:xfrm>
            <a:off x="728732" y="574925"/>
            <a:ext cx="2508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" name="Google Shape;212;p25"/>
          <p:cNvSpPr txBox="1"/>
          <p:nvPr>
            <p:ph type="subTitle" idx="2"/>
          </p:nvPr>
        </p:nvSpPr>
        <p:spPr>
          <a:xfrm>
            <a:off x="5623797" y="3070400"/>
            <a:ext cx="2798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3" name="Google Shape;213;p25"/>
          <p:cNvSpPr txBox="1"/>
          <p:nvPr>
            <p:ph type="title" idx="3"/>
          </p:nvPr>
        </p:nvSpPr>
        <p:spPr>
          <a:xfrm>
            <a:off x="5913894" y="4249500"/>
            <a:ext cx="25080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14" name="Google Shape;214;p2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5" name="Google Shape;215;p2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21" name="Google Shape;221;p2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25" name="Google Shape;225;p26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type="body" idx="1"/>
          </p:nvPr>
        </p:nvSpPr>
        <p:spPr>
          <a:xfrm>
            <a:off x="720000" y="1273200"/>
            <a:ext cx="3737700" cy="3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type="body" idx="2"/>
          </p:nvPr>
        </p:nvSpPr>
        <p:spPr>
          <a:xfrm>
            <a:off x="4853850" y="2235225"/>
            <a:ext cx="3566100" cy="24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solidFill>
          <a:schemeClr val="dk1"/>
        </a:solidFill>
        <a:effectLst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ctrTitle"/>
          </p:nvPr>
        </p:nvSpPr>
        <p:spPr>
          <a:xfrm>
            <a:off x="97850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0" name="Google Shape;230;p27"/>
          <p:cNvSpPr txBox="1"/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27"/>
          <p:cNvSpPr txBox="1"/>
          <p:nvPr>
            <p:ph type="ctrTitle" idx="2"/>
          </p:nvPr>
        </p:nvSpPr>
        <p:spPr>
          <a:xfrm>
            <a:off x="375341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2" name="Google Shape;232;p27"/>
          <p:cNvSpPr txBox="1"/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27"/>
          <p:cNvSpPr txBox="1"/>
          <p:nvPr>
            <p:ph type="ctrTitle" idx="4"/>
          </p:nvPr>
        </p:nvSpPr>
        <p:spPr>
          <a:xfrm>
            <a:off x="652835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4" name="Google Shape;234;p27"/>
          <p:cNvSpPr txBox="1"/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35" name="Google Shape;235;p2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36" name="Google Shape;236;p2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40" name="Google Shape;240;p27"/>
          <p:cNvSpPr txBox="1"/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subTitle" idx="1"/>
          </p:nvPr>
        </p:nvSpPr>
        <p:spPr>
          <a:xfrm>
            <a:off x="948250" y="23640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43" name="Google Shape;243;p28"/>
          <p:cNvSpPr txBox="1"/>
          <p:nvPr>
            <p:ph type="subTitle" idx="2"/>
          </p:nvPr>
        </p:nvSpPr>
        <p:spPr>
          <a:xfrm>
            <a:off x="821200" y="3675000"/>
            <a:ext cx="19497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4" name="Google Shape;244;p28"/>
          <p:cNvSpPr txBox="1"/>
          <p:nvPr>
            <p:ph type="subTitle" idx="3"/>
          </p:nvPr>
        </p:nvSpPr>
        <p:spPr>
          <a:xfrm>
            <a:off x="3724200" y="23640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45" name="Google Shape;245;p28"/>
          <p:cNvSpPr txBox="1"/>
          <p:nvPr>
            <p:ph type="subTitle" idx="4"/>
          </p:nvPr>
        </p:nvSpPr>
        <p:spPr>
          <a:xfrm>
            <a:off x="3598200" y="3675000"/>
            <a:ext cx="1947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6" name="Google Shape;246;p28"/>
          <p:cNvSpPr txBox="1"/>
          <p:nvPr>
            <p:ph type="subTitle" idx="5"/>
          </p:nvPr>
        </p:nvSpPr>
        <p:spPr>
          <a:xfrm>
            <a:off x="6501200" y="23640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18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47" name="Google Shape;247;p28"/>
          <p:cNvSpPr txBox="1"/>
          <p:nvPr>
            <p:ph type="subTitle" idx="6"/>
          </p:nvPr>
        </p:nvSpPr>
        <p:spPr>
          <a:xfrm>
            <a:off x="6375200" y="3675000"/>
            <a:ext cx="1947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48" name="Google Shape;248;p28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249" name="Google Shape;249;p2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50" name="Google Shape;250;p2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bg>
      <p:bgPr>
        <a:solidFill>
          <a:schemeClr val="dk1"/>
        </a:solidFill>
        <a:effectLst/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ctrTitle"/>
          </p:nvPr>
        </p:nvSpPr>
        <p:spPr>
          <a:xfrm>
            <a:off x="1676700" y="4140210"/>
            <a:ext cx="5790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6" name="Google Shape;256;p29"/>
          <p:cNvSpPr txBox="1"/>
          <p:nvPr>
            <p:ph type="subTitle" idx="1"/>
          </p:nvPr>
        </p:nvSpPr>
        <p:spPr>
          <a:xfrm>
            <a:off x="1676700" y="1738500"/>
            <a:ext cx="5790600" cy="16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57" name="Google Shape;257;p2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58" name="Google Shape;258;p2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_1">
    <p:bg>
      <p:bgPr>
        <a:solidFill>
          <a:schemeClr val="dk1"/>
        </a:solidFill>
        <a:effectLst/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ctrTitle"/>
          </p:nvPr>
        </p:nvSpPr>
        <p:spPr>
          <a:xfrm>
            <a:off x="657525" y="4140210"/>
            <a:ext cx="5790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4" name="Google Shape;264;p30"/>
          <p:cNvSpPr txBox="1"/>
          <p:nvPr>
            <p:ph type="subTitle" idx="1"/>
          </p:nvPr>
        </p:nvSpPr>
        <p:spPr>
          <a:xfrm>
            <a:off x="686100" y="2271900"/>
            <a:ext cx="5790600" cy="166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65" name="Google Shape;265;p3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66" name="Google Shape;266;p3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subTitle" idx="1"/>
          </p:nvPr>
        </p:nvSpPr>
        <p:spPr>
          <a:xfrm flipH="1">
            <a:off x="5253025" y="2284350"/>
            <a:ext cx="31629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5356150" y="468350"/>
            <a:ext cx="30597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grpSp>
        <p:nvGrpSpPr>
          <p:cNvPr id="28" name="Google Shape;28;p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solidFill>
          <a:schemeClr val="dk1"/>
        </a:solidFill>
        <a:effectLst/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subTitle" idx="1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type="subTitle" idx="2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type="subTitle" idx="3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31"/>
          <p:cNvSpPr txBox="1"/>
          <p:nvPr>
            <p:ph type="subTitle" idx="4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75" name="Google Shape;275;p31"/>
          <p:cNvSpPr txBox="1"/>
          <p:nvPr>
            <p:ph type="subTitle" idx="5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31"/>
          <p:cNvSpPr txBox="1"/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31"/>
          <p:cNvSpPr txBox="1"/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1" name="Google Shape;281;p31"/>
          <p:cNvSpPr txBox="1"/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2" name="Google Shape;282;p31"/>
          <p:cNvSpPr txBox="1"/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grpSp>
        <p:nvGrpSpPr>
          <p:cNvPr id="283" name="Google Shape;283;p31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84" name="Google Shape;284;p3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88" name="Google Shape;288;p31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/>
          <p:nvPr>
            <p:ph type="subTitle" idx="1"/>
          </p:nvPr>
        </p:nvSpPr>
        <p:spPr>
          <a:xfrm>
            <a:off x="728125" y="3661850"/>
            <a:ext cx="24933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32"/>
          <p:cNvSpPr txBox="1"/>
          <p:nvPr>
            <p:ph type="subTitle" idx="2"/>
          </p:nvPr>
        </p:nvSpPr>
        <p:spPr>
          <a:xfrm>
            <a:off x="5930675" y="3661850"/>
            <a:ext cx="24933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type="subTitle" idx="3"/>
          </p:nvPr>
        </p:nvSpPr>
        <p:spPr>
          <a:xfrm>
            <a:off x="728125" y="3323341"/>
            <a:ext cx="24933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type="subTitle" idx="4"/>
          </p:nvPr>
        </p:nvSpPr>
        <p:spPr>
          <a:xfrm>
            <a:off x="5930675" y="3323345"/>
            <a:ext cx="24933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type="subTitle" idx="5"/>
          </p:nvPr>
        </p:nvSpPr>
        <p:spPr>
          <a:xfrm>
            <a:off x="728125" y="1926723"/>
            <a:ext cx="24933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type="subTitle" idx="6"/>
          </p:nvPr>
        </p:nvSpPr>
        <p:spPr>
          <a:xfrm>
            <a:off x="5930675" y="1926723"/>
            <a:ext cx="24933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type="subTitle" idx="7"/>
          </p:nvPr>
        </p:nvSpPr>
        <p:spPr>
          <a:xfrm>
            <a:off x="728125" y="1588225"/>
            <a:ext cx="24933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type="subTitle" idx="8"/>
          </p:nvPr>
        </p:nvSpPr>
        <p:spPr>
          <a:xfrm>
            <a:off x="5930675" y="1588225"/>
            <a:ext cx="2493300" cy="4731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grpSp>
        <p:nvGrpSpPr>
          <p:cNvPr id="298" name="Google Shape;298;p3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99" name="Google Shape;299;p3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03" name="Google Shape;303;p32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915653" y="1413450"/>
            <a:ext cx="247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33"/>
          <p:cNvSpPr txBox="1"/>
          <p:nvPr>
            <p:ph type="subTitle" idx="1"/>
          </p:nvPr>
        </p:nvSpPr>
        <p:spPr>
          <a:xfrm>
            <a:off x="915652" y="1616845"/>
            <a:ext cx="25551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7" name="Google Shape;307;p33"/>
          <p:cNvSpPr txBox="1"/>
          <p:nvPr>
            <p:ph type="title" idx="2"/>
          </p:nvPr>
        </p:nvSpPr>
        <p:spPr>
          <a:xfrm>
            <a:off x="5673897" y="2544672"/>
            <a:ext cx="2554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33"/>
          <p:cNvSpPr txBox="1"/>
          <p:nvPr>
            <p:ph type="subTitle" idx="3"/>
          </p:nvPr>
        </p:nvSpPr>
        <p:spPr>
          <a:xfrm>
            <a:off x="5673653" y="2748071"/>
            <a:ext cx="25545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9" name="Google Shape;309;p33"/>
          <p:cNvSpPr txBox="1"/>
          <p:nvPr>
            <p:ph type="title" idx="4"/>
          </p:nvPr>
        </p:nvSpPr>
        <p:spPr>
          <a:xfrm>
            <a:off x="915603" y="2548000"/>
            <a:ext cx="2479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type="subTitle" idx="5"/>
          </p:nvPr>
        </p:nvSpPr>
        <p:spPr>
          <a:xfrm>
            <a:off x="915652" y="2751397"/>
            <a:ext cx="25551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33"/>
          <p:cNvSpPr txBox="1"/>
          <p:nvPr>
            <p:ph type="title" idx="6"/>
          </p:nvPr>
        </p:nvSpPr>
        <p:spPr>
          <a:xfrm>
            <a:off x="5673648" y="3679224"/>
            <a:ext cx="2554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type="subTitle" idx="7"/>
          </p:nvPr>
        </p:nvSpPr>
        <p:spPr>
          <a:xfrm>
            <a:off x="5673403" y="3882622"/>
            <a:ext cx="2554500" cy="5946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type="ctrTitle" idx="8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314" name="Google Shape;314;p3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15" name="Google Shape;315;p3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ONE_COLUMN_TEXT_1_1_1_1">
    <p:bg>
      <p:bgPr>
        <a:solidFill>
          <a:schemeClr val="dk1"/>
        </a:solidFill>
        <a:effectLst/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subTitle" idx="1"/>
          </p:nvPr>
        </p:nvSpPr>
        <p:spPr>
          <a:xfrm>
            <a:off x="728125" y="40692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34"/>
          <p:cNvSpPr txBox="1"/>
          <p:nvPr>
            <p:ph type="subTitle" idx="2"/>
          </p:nvPr>
        </p:nvSpPr>
        <p:spPr>
          <a:xfrm>
            <a:off x="4968575" y="4069200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34"/>
          <p:cNvSpPr txBox="1"/>
          <p:nvPr>
            <p:ph type="title" hasCustomPrompt="1"/>
          </p:nvPr>
        </p:nvSpPr>
        <p:spPr>
          <a:xfrm>
            <a:off x="5292276" y="3546219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34"/>
          <p:cNvSpPr txBox="1"/>
          <p:nvPr>
            <p:ph type="title" idx="3" hasCustomPrompt="1"/>
          </p:nvPr>
        </p:nvSpPr>
        <p:spPr>
          <a:xfrm>
            <a:off x="1051825" y="3546219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324" name="Google Shape;324;p3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25" name="Google Shape;325;p3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29" name="Google Shape;329;p34"/>
          <p:cNvSpPr txBox="1"/>
          <p:nvPr>
            <p:ph type="ctrTitle" idx="4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type="subTitle" idx="5"/>
          </p:nvPr>
        </p:nvSpPr>
        <p:spPr>
          <a:xfrm>
            <a:off x="72812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type="subTitle" idx="6"/>
          </p:nvPr>
        </p:nvSpPr>
        <p:spPr>
          <a:xfrm>
            <a:off x="4968575" y="2178775"/>
            <a:ext cx="3447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type="title" idx="7" hasCustomPrompt="1"/>
          </p:nvPr>
        </p:nvSpPr>
        <p:spPr>
          <a:xfrm>
            <a:off x="5292276" y="1655794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4"/>
          <p:cNvSpPr txBox="1"/>
          <p:nvPr>
            <p:ph type="title" idx="8" hasCustomPrompt="1"/>
          </p:nvPr>
        </p:nvSpPr>
        <p:spPr>
          <a:xfrm>
            <a:off x="1051825" y="1655794"/>
            <a:ext cx="2799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36" name="Google Shape;336;p3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40" name="Google Shape;340;p35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type="subTitle" idx="1"/>
          </p:nvPr>
        </p:nvSpPr>
        <p:spPr>
          <a:xfrm>
            <a:off x="905768" y="3696900"/>
            <a:ext cx="14838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type="subTitle" idx="2"/>
          </p:nvPr>
        </p:nvSpPr>
        <p:spPr>
          <a:xfrm>
            <a:off x="6756832" y="3696900"/>
            <a:ext cx="14814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type="subTitle" idx="3"/>
          </p:nvPr>
        </p:nvSpPr>
        <p:spPr>
          <a:xfrm>
            <a:off x="2857723" y="3696900"/>
            <a:ext cx="14814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type="subTitle" idx="4"/>
          </p:nvPr>
        </p:nvSpPr>
        <p:spPr>
          <a:xfrm>
            <a:off x="4807277" y="3696900"/>
            <a:ext cx="14814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5" name="Google Shape;345;p35"/>
          <p:cNvSpPr txBox="1"/>
          <p:nvPr>
            <p:ph type="title" idx="5" hasCustomPrompt="1"/>
          </p:nvPr>
        </p:nvSpPr>
        <p:spPr>
          <a:xfrm>
            <a:off x="6756832" y="1541500"/>
            <a:ext cx="1481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35"/>
          <p:cNvSpPr txBox="1"/>
          <p:nvPr>
            <p:ph type="title" idx="6" hasCustomPrompt="1"/>
          </p:nvPr>
        </p:nvSpPr>
        <p:spPr>
          <a:xfrm>
            <a:off x="2857723" y="1541500"/>
            <a:ext cx="1481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5"/>
          <p:cNvSpPr txBox="1"/>
          <p:nvPr>
            <p:ph type="title" idx="7" hasCustomPrompt="1"/>
          </p:nvPr>
        </p:nvSpPr>
        <p:spPr>
          <a:xfrm>
            <a:off x="4807277" y="1541500"/>
            <a:ext cx="1481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35"/>
          <p:cNvSpPr txBox="1"/>
          <p:nvPr>
            <p:ph type="title" idx="8" hasCustomPrompt="1"/>
          </p:nvPr>
        </p:nvSpPr>
        <p:spPr>
          <a:xfrm>
            <a:off x="905768" y="1541500"/>
            <a:ext cx="1483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1_1_1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ctrTitle"/>
          </p:nvPr>
        </p:nvSpPr>
        <p:spPr>
          <a:xfrm flipH="1">
            <a:off x="720000" y="311400"/>
            <a:ext cx="45924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36"/>
          <p:cNvSpPr txBox="1"/>
          <p:nvPr>
            <p:ph type="subTitle" idx="1"/>
          </p:nvPr>
        </p:nvSpPr>
        <p:spPr>
          <a:xfrm flipH="1">
            <a:off x="720025" y="1730175"/>
            <a:ext cx="2947200" cy="19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36"/>
          <p:cNvSpPr txBox="1"/>
          <p:nvPr/>
        </p:nvSpPr>
        <p:spPr>
          <a:xfrm>
            <a:off x="720000" y="3530325"/>
            <a:ext cx="39531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-GB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/>
              </a:rPr>
              <a:t>Slidesgo</a:t>
            </a:r>
            <a:r>
              <a:rPr lang="en-GB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/>
              </a:rPr>
              <a:t>Flaticon</a:t>
            </a:r>
            <a:r>
              <a:rPr lang="en-GB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-GB" sz="12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/>
              </a:rPr>
              <a:t>Freepik</a:t>
            </a:r>
            <a:r>
              <a:rPr lang="en-GB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en-GB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-GB" sz="12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GB" sz="12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sz="12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53" name="Google Shape;353;p3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54" name="Google Shape;354;p3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subTitle" idx="1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subTitle" idx="3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3" name="Google Shape;43;p5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0" name="Google Shape;50;p6"/>
          <p:cNvSpPr txBox="1"/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7" name="Google Shape;57;p7"/>
          <p:cNvSpPr txBox="1"/>
          <p:nvPr>
            <p:ph type="ctrTitle"/>
          </p:nvPr>
        </p:nvSpPr>
        <p:spPr>
          <a:xfrm>
            <a:off x="720025" y="459150"/>
            <a:ext cx="27336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type="subTitle" idx="1"/>
          </p:nvPr>
        </p:nvSpPr>
        <p:spPr>
          <a:xfrm>
            <a:off x="720025" y="2278700"/>
            <a:ext cx="3026400" cy="20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728125" y="617700"/>
            <a:ext cx="4020000" cy="40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61" name="Google Shape;61;p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2" name="Google Shape;62;p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subTitle" idx="1"/>
          </p:nvPr>
        </p:nvSpPr>
        <p:spPr>
          <a:xfrm>
            <a:off x="2077950" y="3379325"/>
            <a:ext cx="4988100" cy="1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type="ctrTitle"/>
          </p:nvPr>
        </p:nvSpPr>
        <p:spPr>
          <a:xfrm>
            <a:off x="1410600" y="2548402"/>
            <a:ext cx="63228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grpSp>
        <p:nvGrpSpPr>
          <p:cNvPr id="69" name="Google Shape;69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0" name="Google Shape;70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ctrTitle"/>
          </p:nvPr>
        </p:nvSpPr>
        <p:spPr>
          <a:xfrm>
            <a:off x="713225" y="852950"/>
            <a:ext cx="3133500" cy="17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type="subTitle" idx="1"/>
          </p:nvPr>
        </p:nvSpPr>
        <p:spPr>
          <a:xfrm>
            <a:off x="6086475" y="3322175"/>
            <a:ext cx="2324100" cy="128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9" Type="http://schemas.openxmlformats.org/officeDocument/2006/relationships/theme" Target="../theme/theme1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GIF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5.png"/><Relationship Id="rId7" Type="http://schemas.openxmlformats.org/officeDocument/2006/relationships/image" Target="../media/image13.GIF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4.GIF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image" Target="../media/image15.pn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0" Type="http://schemas.openxmlformats.org/officeDocument/2006/relationships/notesSlide" Target="../notesSlides/notesSlide11.xml"/><Relationship Id="rId3" Type="http://schemas.openxmlformats.org/officeDocument/2006/relationships/tags" Target="../tags/tag20.xml"/><Relationship Id="rId29" Type="http://schemas.openxmlformats.org/officeDocument/2006/relationships/slideLayout" Target="../slideLayouts/slideLayout13.xml"/><Relationship Id="rId28" Type="http://schemas.openxmlformats.org/officeDocument/2006/relationships/image" Target="../media/image18.GIF"/><Relationship Id="rId27" Type="http://schemas.openxmlformats.org/officeDocument/2006/relationships/image" Target="../media/image17.png"/><Relationship Id="rId26" Type="http://schemas.openxmlformats.org/officeDocument/2006/relationships/tags" Target="../tags/tag40.xml"/><Relationship Id="rId25" Type="http://schemas.openxmlformats.org/officeDocument/2006/relationships/image" Target="../media/image16.png"/><Relationship Id="rId24" Type="http://schemas.openxmlformats.org/officeDocument/2006/relationships/tags" Target="../tags/tag39.xml"/><Relationship Id="rId23" Type="http://schemas.openxmlformats.org/officeDocument/2006/relationships/tags" Target="../tags/tag38.xml"/><Relationship Id="rId22" Type="http://schemas.openxmlformats.org/officeDocument/2006/relationships/image" Target="../media/image14.GIF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tags" Target="../tags/tag19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image" Target="../media/image1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4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8.GIF"/><Relationship Id="rId1" Type="http://schemas.openxmlformats.org/officeDocument/2006/relationships/image" Target="../media/image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8.GIF"/><Relationship Id="rId1" Type="http://schemas.openxmlformats.org/officeDocument/2006/relationships/image" Target="../media/image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Relationship Id="rId3" Type="http://schemas.openxmlformats.org/officeDocument/2006/relationships/hyperlink" Target="https://github.com/basmala352004/Grafana-and-Prometheus-Monitoring.git" TargetMode="External"/><Relationship Id="rId2" Type="http://schemas.openxmlformats.org/officeDocument/2006/relationships/image" Target="../media/image20.png"/><Relationship Id="rId1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GIF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GIF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8.png"/><Relationship Id="rId1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GIF"/><Relationship Id="rId1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9.GIF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8.png"/><Relationship Id="rId1" Type="http://schemas.openxmlformats.org/officeDocument/2006/relationships/image" Target="../media/image1.GIF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3.GIF"/><Relationship Id="rId3" Type="http://schemas.openxmlformats.org/officeDocument/2006/relationships/image" Target="../media/image12.png"/><Relationship Id="rId2" Type="http://schemas.openxmlformats.org/officeDocument/2006/relationships/image" Target="../media/image9.GIF"/><Relationship Id="rId1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GIF"/><Relationship Id="rId8" Type="http://schemas.openxmlformats.org/officeDocument/2006/relationships/image" Target="../media/image13.GIF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14.GIF"/><Relationship Id="rId1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8128663" y="33994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912688" y="159248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7050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4135158" y="12367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0" name="Google Shape;390;p42"/>
          <p:cNvSpPr/>
          <p:nvPr/>
        </p:nvSpPr>
        <p:spPr>
          <a:xfrm>
            <a:off x="4461608" y="12367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p42"/>
          <p:cNvSpPr/>
          <p:nvPr/>
        </p:nvSpPr>
        <p:spPr>
          <a:xfrm>
            <a:off x="4788058" y="12367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1285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913245" y="300366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87;p42"/>
          <p:cNvSpPr txBox="1"/>
          <p:nvPr>
            <p:ph type="subTitle" idx="1"/>
          </p:nvPr>
        </p:nvSpPr>
        <p:spPr>
          <a:xfrm flipH="1">
            <a:off x="755605" y="4011710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ln>
                  <a:solidFill>
                    <a:sysClr val="windowText" lastClr="000000"/>
                  </a:solidFill>
                </a:ln>
                <a:solidFill>
                  <a:schemeClr val="bg2"/>
                </a:solidFill>
              </a:rPr>
              <a:t>Done By:</a:t>
            </a:r>
            <a:endParaRPr lang="en-US" altLang="en-GB" sz="1800" b="1">
              <a:ln>
                <a:solidFill>
                  <a:sysClr val="windowText" lastClr="000000"/>
                </a:solidFill>
              </a:ln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800" b="1">
              <a:ln>
                <a:solidFill>
                  <a:sysClr val="windowText" lastClr="000000"/>
                </a:solidFill>
              </a:ln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Basmala Khalifa  20226122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Amira Emad	20226017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Raghad Ahmed   20226041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Malak Sherif	20226105</a:t>
            </a:r>
            <a:endParaRPr lang="en-US" altLang="en-GB"/>
          </a:p>
        </p:txBody>
      </p:sp>
      <p:pic>
        <p:nvPicPr>
          <p:cNvPr id="21" name="Google Shape;392;p42"/>
          <p:cNvPicPr preferRelativeResize="0"/>
          <p:nvPr/>
        </p:nvPicPr>
        <p:blipFill rotWithShape="1">
          <a:blip r:embed="rId2"/>
          <a:srcRect l="7555" t="8813" r="7547" b="8821"/>
          <a:stretch>
            <a:fillRect/>
          </a:stretch>
        </p:blipFill>
        <p:spPr>
          <a:xfrm>
            <a:off x="4771900" y="1102536"/>
            <a:ext cx="3804000" cy="36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657963" y="8892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040245" y="313066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159396" y="214795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 Box 24"/>
          <p:cNvSpPr txBox="1"/>
          <p:nvPr/>
        </p:nvSpPr>
        <p:spPr>
          <a:xfrm>
            <a:off x="611505" y="843280"/>
            <a:ext cx="4430395" cy="18288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0"/>
              </a:lnSpc>
              <a:spcAft>
                <a:spcPct val="60000"/>
              </a:spcAft>
            </a:pPr>
            <a:r>
              <a:rPr lang="en-GB" sz="5400" b="1" i="0">
                <a:solidFill>
                  <a:schemeClr val="dk2"/>
                </a:solidFill>
                <a:latin typeface="Anton"/>
                <a:ea typeface="Anton"/>
                <a:cs typeface="Anton"/>
              </a:rPr>
              <a:t>Grafana </a:t>
            </a:r>
            <a:endParaRPr lang="en-GB" sz="5400" b="1" i="0">
              <a:solidFill>
                <a:schemeClr val="dk2"/>
              </a:solidFill>
              <a:latin typeface="Anton"/>
              <a:ea typeface="Anton"/>
              <a:cs typeface="Anton"/>
            </a:endParaRPr>
          </a:p>
          <a:p>
            <a:pPr marL="0" indent="0" algn="ctr">
              <a:lnSpc>
                <a:spcPct val="0"/>
              </a:lnSpc>
              <a:spcAft>
                <a:spcPct val="60000"/>
              </a:spcAft>
            </a:pPr>
            <a:r>
              <a:rPr lang="en-GB" sz="5400" b="1" i="0">
                <a:solidFill>
                  <a:schemeClr val="dk2"/>
                </a:solidFill>
                <a:latin typeface="Anton"/>
                <a:ea typeface="Anton"/>
                <a:cs typeface="Anton"/>
              </a:rPr>
              <a:t>&amp;</a:t>
            </a:r>
            <a:endParaRPr lang="en-GB" sz="5400" b="1" i="0">
              <a:solidFill>
                <a:schemeClr val="dk2"/>
              </a:solidFill>
              <a:latin typeface="Anton"/>
              <a:ea typeface="Anton"/>
              <a:cs typeface="Anton"/>
            </a:endParaRPr>
          </a:p>
          <a:p>
            <a:pPr marL="0" indent="0" algn="ctr">
              <a:lnSpc>
                <a:spcPct val="0"/>
              </a:lnSpc>
              <a:spcAft>
                <a:spcPct val="60000"/>
              </a:spcAft>
            </a:pPr>
            <a:r>
              <a:rPr lang="en-GB" sz="5400" b="1" i="0">
                <a:solidFill>
                  <a:schemeClr val="dk2"/>
                </a:solidFill>
                <a:latin typeface="Anton"/>
                <a:ea typeface="Anton"/>
                <a:cs typeface="Anton"/>
              </a:rPr>
              <a:t> Prometheus</a:t>
            </a:r>
            <a:endParaRPr lang="en-GB" sz="5400" b="1" i="0">
              <a:solidFill>
                <a:schemeClr val="dk2"/>
              </a:solidFill>
              <a:latin typeface="Anton"/>
              <a:ea typeface="Anton"/>
              <a:cs typeface="Anto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8128663" y="33994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912688" y="159248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70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1285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913245" y="300366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89;p42"/>
          <p:cNvSpPr/>
          <p:nvPr/>
        </p:nvSpPr>
        <p:spPr>
          <a:xfrm>
            <a:off x="4135158" y="12367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390;p42"/>
          <p:cNvSpPr/>
          <p:nvPr/>
        </p:nvSpPr>
        <p:spPr>
          <a:xfrm>
            <a:off x="4461608" y="12367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391;p42"/>
          <p:cNvSpPr/>
          <p:nvPr/>
        </p:nvSpPr>
        <p:spPr>
          <a:xfrm>
            <a:off x="4788058" y="12367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1" name="Google Shape;564;p51"/>
          <p:cNvPicPr preferRelativeResize="0"/>
          <p:nvPr/>
        </p:nvPicPr>
        <p:blipFill rotWithShape="1">
          <a:blip r:embed="rId2"/>
          <a:srcRect l="8599" t="9366" r="10350" b="5089"/>
          <a:stretch>
            <a:fillRect/>
          </a:stretch>
        </p:blipFill>
        <p:spPr>
          <a:xfrm>
            <a:off x="1196013" y="1177804"/>
            <a:ext cx="3257474" cy="34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568;p51"/>
          <p:cNvSpPr txBox="1"/>
          <p:nvPr/>
        </p:nvSpPr>
        <p:spPr>
          <a:xfrm>
            <a:off x="5292090" y="1321435"/>
            <a:ext cx="3469005" cy="24853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How They Work Together?</a:t>
            </a:r>
            <a:endParaRPr lang="en-US" altLang="en-US"/>
          </a:p>
        </p:txBody>
      </p:sp>
      <p:sp>
        <p:nvSpPr>
          <p:cNvPr id="49" name="Google Shape;521;p49"/>
          <p:cNvSpPr txBox="1"/>
          <p:nvPr>
            <p:custDataLst>
              <p:tags r:id="rId3"/>
            </p:custDataLst>
          </p:nvPr>
        </p:nvSpPr>
        <p:spPr>
          <a:xfrm>
            <a:off x="10384155" y="1557020"/>
            <a:ext cx="220408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What It Does</a:t>
            </a:r>
            <a:endParaRPr lang="en-US" altLang="en-US" sz="18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" name="Google Shape;522;p49"/>
          <p:cNvSpPr txBox="1"/>
          <p:nvPr>
            <p:custDataLst>
              <p:tags r:id="rId4"/>
            </p:custDataLst>
          </p:nvPr>
        </p:nvSpPr>
        <p:spPr>
          <a:xfrm>
            <a:off x="10633075" y="1828800"/>
            <a:ext cx="2505710" cy="7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→ Queries data sources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→ Creates visual dashboards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→ Provides real-time updates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→ Enables data exploration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→ Shares insights with teams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" name="Google Shape;515;p49"/>
          <p:cNvSpPr txBox="1"/>
          <p:nvPr>
            <p:custDataLst>
              <p:tags r:id="rId5"/>
            </p:custDataLst>
          </p:nvPr>
        </p:nvSpPr>
        <p:spPr>
          <a:xfrm>
            <a:off x="-2988310" y="2045970"/>
            <a:ext cx="2382520" cy="7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✓ Beautiful, customizable dashboards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✓ Multiple data source support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✓ Rich visualization options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✓ Alert notifications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✓ Template &amp; variables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2" name="Google Shape;516;p49"/>
          <p:cNvSpPr txBox="1"/>
          <p:nvPr>
            <p:custDataLst>
              <p:tags r:id="rId6"/>
            </p:custDataLst>
          </p:nvPr>
        </p:nvSpPr>
        <p:spPr>
          <a:xfrm>
            <a:off x="-2988310" y="1629410"/>
            <a:ext cx="1986280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Key Features</a:t>
            </a:r>
            <a:endParaRPr lang="en-US" altLang="en-US" sz="18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" name="Google Shape;652;p54"/>
          <p:cNvPicPr preferRelativeResize="0"/>
          <p:nvPr/>
        </p:nvPicPr>
        <p:blipFill rotWithShape="1">
          <a:blip r:embed="rId7"/>
          <a:srcRect l="7045" t="10205" r="7028" b="10561"/>
          <a:stretch>
            <a:fillRect/>
          </a:stretch>
        </p:blipFill>
        <p:spPr>
          <a:xfrm>
            <a:off x="2573655" y="-4773295"/>
            <a:ext cx="3515995" cy="334073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01;p48"/>
          <p:cNvSpPr txBox="1"/>
          <p:nvPr/>
        </p:nvSpPr>
        <p:spPr>
          <a:xfrm>
            <a:off x="1476016" y="-956169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What is </a:t>
            </a:r>
            <a:r>
              <a:rPr lang="en-US" altLang="en-US" sz="2800" b="1">
                <a:solidFill>
                  <a:schemeClr val="dk2"/>
                </a:solidFill>
              </a:rPr>
              <a:t>Grafana?</a:t>
            </a:r>
            <a:endParaRPr lang="en-US" altLang="en-US" sz="2800" b="1">
              <a:solidFill>
                <a:schemeClr val="dk2"/>
              </a:solidFill>
            </a:endParaRPr>
          </a:p>
        </p:txBody>
      </p:sp>
      <p:pic>
        <p:nvPicPr>
          <p:cNvPr id="56" name="Google Shape;1056;p73"/>
          <p:cNvPicPr preferRelativeResize="0"/>
          <p:nvPr/>
        </p:nvPicPr>
        <p:blipFill rotWithShape="1">
          <a:blip r:embed="rId8"/>
          <a:srcRect l="13893" t="36522" r="7297" b="17106"/>
          <a:stretch>
            <a:fillRect/>
          </a:stretch>
        </p:blipFill>
        <p:spPr>
          <a:xfrm flipH="1">
            <a:off x="3342455" y="6637205"/>
            <a:ext cx="3441525" cy="2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1064;p73"/>
          <p:cNvSpPr/>
          <p:nvPr/>
        </p:nvSpPr>
        <p:spPr>
          <a:xfrm>
            <a:off x="2464138" y="6712399"/>
            <a:ext cx="1344300" cy="134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1065;p73"/>
          <p:cNvSpPr txBox="1"/>
          <p:nvPr/>
        </p:nvSpPr>
        <p:spPr>
          <a:xfrm>
            <a:off x="2778988" y="7120549"/>
            <a:ext cx="7146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  <a:endParaRPr lang="en-US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" name="Google Shape;1066;p73"/>
          <p:cNvSpPr/>
          <p:nvPr/>
        </p:nvSpPr>
        <p:spPr>
          <a:xfrm rot="-5400000" flipH="1">
            <a:off x="2546488" y="6794749"/>
            <a:ext cx="1179600" cy="1179600"/>
          </a:xfrm>
          <a:prstGeom prst="blockArc">
            <a:avLst>
              <a:gd name="adj1" fmla="val 11046435"/>
              <a:gd name="adj2" fmla="val 11011943"/>
              <a:gd name="adj3" fmla="val 1954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1067;p73"/>
          <p:cNvSpPr/>
          <p:nvPr/>
        </p:nvSpPr>
        <p:spPr>
          <a:xfrm>
            <a:off x="3378538" y="5188399"/>
            <a:ext cx="1344300" cy="134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1068;p73"/>
          <p:cNvSpPr txBox="1"/>
          <p:nvPr/>
        </p:nvSpPr>
        <p:spPr>
          <a:xfrm>
            <a:off x="3693388" y="5596549"/>
            <a:ext cx="7146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lang="en-US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1069;p73"/>
          <p:cNvSpPr/>
          <p:nvPr/>
        </p:nvSpPr>
        <p:spPr>
          <a:xfrm rot="-5400000" flipH="1">
            <a:off x="3460888" y="5270749"/>
            <a:ext cx="1179600" cy="1179600"/>
          </a:xfrm>
          <a:prstGeom prst="blockArc">
            <a:avLst>
              <a:gd name="adj1" fmla="val 16374534"/>
              <a:gd name="adj2" fmla="val 16338885"/>
              <a:gd name="adj3" fmla="val 2095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1070;p73"/>
          <p:cNvSpPr/>
          <p:nvPr/>
        </p:nvSpPr>
        <p:spPr>
          <a:xfrm>
            <a:off x="5435938" y="5940874"/>
            <a:ext cx="1344300" cy="134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1071;p73"/>
          <p:cNvSpPr txBox="1"/>
          <p:nvPr/>
        </p:nvSpPr>
        <p:spPr>
          <a:xfrm>
            <a:off x="5750788" y="6349024"/>
            <a:ext cx="7146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lang="en-US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" name="Google Shape;1072;p73"/>
          <p:cNvSpPr/>
          <p:nvPr/>
        </p:nvSpPr>
        <p:spPr>
          <a:xfrm rot="-5400000" flipH="1">
            <a:off x="5518288" y="6023224"/>
            <a:ext cx="1179600" cy="1179600"/>
          </a:xfrm>
          <a:prstGeom prst="blockArc">
            <a:avLst>
              <a:gd name="adj1" fmla="val 15239227"/>
              <a:gd name="adj2" fmla="val 15231717"/>
              <a:gd name="adj3" fmla="val 20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1074;p73"/>
          <p:cNvSpPr/>
          <p:nvPr/>
        </p:nvSpPr>
        <p:spPr>
          <a:xfrm rot="-6258203">
            <a:off x="3005433" y="6127381"/>
            <a:ext cx="842723" cy="842723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sm" len="sm"/>
            <a:tailEnd type="diamond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1075;p73"/>
          <p:cNvSpPr/>
          <p:nvPr/>
        </p:nvSpPr>
        <p:spPr>
          <a:xfrm rot="5400000">
            <a:off x="4945106" y="6862634"/>
            <a:ext cx="1024800" cy="1024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sm" len="sm"/>
            <a:tailEnd type="diamond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1073;p73"/>
          <p:cNvSpPr/>
          <p:nvPr/>
        </p:nvSpPr>
        <p:spPr>
          <a:xfrm rot="-2288958">
            <a:off x="4227241" y="5287194"/>
            <a:ext cx="1582775" cy="1582775"/>
          </a:xfrm>
          <a:prstGeom prst="arc">
            <a:avLst>
              <a:gd name="adj1" fmla="val 16584878"/>
              <a:gd name="adj2" fmla="val 185393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sm" len="sm"/>
            <a:tailEnd type="diamond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6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8128663" y="33994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>
            <p:custDataLst>
              <p:tags r:id="rId2"/>
            </p:custDataLst>
          </p:nvPr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912688" y="159248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7050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7475893" y="12367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0" name="Google Shape;390;p42"/>
          <p:cNvSpPr/>
          <p:nvPr/>
        </p:nvSpPr>
        <p:spPr>
          <a:xfrm>
            <a:off x="7802343" y="12367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p42"/>
          <p:cNvSpPr/>
          <p:nvPr/>
        </p:nvSpPr>
        <p:spPr>
          <a:xfrm>
            <a:off x="8128793" y="12367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3" name="Google Shape;393;p42"/>
          <p:cNvPicPr preferRelativeResize="0"/>
          <p:nvPr>
            <p:custDataLst>
              <p:tags r:id="rId3"/>
            </p:custDataLst>
          </p:nvPr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1285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>
            <p:custDataLst>
              <p:tags r:id="rId4"/>
            </p:custDataLst>
          </p:nvPr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913245" y="300366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56;p73"/>
          <p:cNvPicPr preferRelativeResize="0"/>
          <p:nvPr>
            <p:custDataLst>
              <p:tags r:id="rId5"/>
            </p:custDataLst>
          </p:nvPr>
        </p:nvPicPr>
        <p:blipFill rotWithShape="1">
          <a:blip r:embed="rId6"/>
          <a:srcRect l="13893" t="36522" r="7297" b="17106"/>
          <a:stretch>
            <a:fillRect/>
          </a:stretch>
        </p:blipFill>
        <p:spPr>
          <a:xfrm flipH="1">
            <a:off x="3275780" y="2895785"/>
            <a:ext cx="3441525" cy="2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57;p73"/>
          <p:cNvSpPr txBox="1"/>
          <p:nvPr/>
        </p:nvSpPr>
        <p:spPr>
          <a:xfrm>
            <a:off x="179070" y="278765"/>
            <a:ext cx="8745220" cy="577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ym typeface="+mn-ea"/>
              </a:rPr>
              <a:t>How They Work </a:t>
            </a:r>
            <a:r>
              <a:rPr lang="en-US" altLang="en-US">
                <a:solidFill>
                  <a:schemeClr val="bg2"/>
                </a:solidFill>
                <a:sym typeface="+mn-ea"/>
              </a:rPr>
              <a:t>Together?</a:t>
            </a:r>
            <a:endParaRPr lang="en-US" altLang="en-US">
              <a:solidFill>
                <a:schemeClr val="bg2"/>
              </a:solidFill>
              <a:sym typeface="+mn-ea"/>
            </a:endParaRPr>
          </a:p>
        </p:txBody>
      </p:sp>
      <p:sp>
        <p:nvSpPr>
          <p:cNvPr id="5" name="Google Shape;1058;p73"/>
          <p:cNvSpPr txBox="1"/>
          <p:nvPr>
            <p:custDataLst>
              <p:tags r:id="rId7"/>
            </p:custDataLst>
          </p:nvPr>
        </p:nvSpPr>
        <p:spPr>
          <a:xfrm>
            <a:off x="6820076" y="2234625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Grafana</a:t>
            </a:r>
            <a:endParaRPr lang="en-US" altLang="en-US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Google Shape;1059;p73"/>
          <p:cNvSpPr txBox="1"/>
          <p:nvPr>
            <p:custDataLst>
              <p:tags r:id="rId8"/>
            </p:custDataLst>
          </p:nvPr>
        </p:nvSpPr>
        <p:spPr>
          <a:xfrm>
            <a:off x="6876590" y="2643940"/>
            <a:ext cx="1603800" cy="72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 sz="1400">
                <a:solidFill>
                  <a:schemeClr val="accent3"/>
                </a:solidFill>
              </a:rPr>
              <a:t>Visualize</a:t>
            </a:r>
            <a:endParaRPr lang="en-US" altLang="en-US" sz="1400">
              <a:solidFill>
                <a:schemeClr val="accent3"/>
              </a:solidFill>
            </a:endParaRPr>
          </a:p>
        </p:txBody>
      </p:sp>
      <p:sp>
        <p:nvSpPr>
          <p:cNvPr id="7" name="Google Shape;1060;p73"/>
          <p:cNvSpPr txBox="1"/>
          <p:nvPr>
            <p:custDataLst>
              <p:tags r:id="rId9"/>
            </p:custDataLst>
          </p:nvPr>
        </p:nvSpPr>
        <p:spPr>
          <a:xfrm>
            <a:off x="1625175" y="1384700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>
                <a:latin typeface="Anton"/>
                <a:ea typeface="Anton"/>
                <a:cs typeface="Anton"/>
                <a:sym typeface="Anton"/>
              </a:rPr>
              <a:t>Prometheus</a:t>
            </a:r>
            <a:endParaRPr lang="en-US" altLang="en-US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" name="Google Shape;1061;p73"/>
          <p:cNvSpPr txBox="1"/>
          <p:nvPr>
            <p:custDataLst>
              <p:tags r:id="rId10"/>
            </p:custDataLst>
          </p:nvPr>
        </p:nvSpPr>
        <p:spPr>
          <a:xfrm>
            <a:off x="1372845" y="1850530"/>
            <a:ext cx="1844700" cy="72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 sz="1400">
                <a:solidFill>
                  <a:schemeClr val="accent3"/>
                </a:solidFill>
              </a:rPr>
              <a:t>Collect &amp; store</a:t>
            </a:r>
            <a:endParaRPr lang="en-US" altLang="en-US" sz="1400">
              <a:solidFill>
                <a:schemeClr val="accent3"/>
              </a:solidFill>
            </a:endParaRPr>
          </a:p>
        </p:txBody>
      </p:sp>
      <p:sp>
        <p:nvSpPr>
          <p:cNvPr id="9" name="Google Shape;1062;p73"/>
          <p:cNvSpPr txBox="1"/>
          <p:nvPr>
            <p:custDataLst>
              <p:tags r:id="rId11"/>
            </p:custDataLst>
          </p:nvPr>
        </p:nvSpPr>
        <p:spPr>
          <a:xfrm>
            <a:off x="720000" y="3084550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Your App</a:t>
            </a:r>
            <a:endParaRPr lang="en-US" altLang="en-GB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" name="Google Shape;1063;p73"/>
          <p:cNvSpPr txBox="1"/>
          <p:nvPr>
            <p:custDataLst>
              <p:tags r:id="rId12"/>
            </p:custDataLst>
          </p:nvPr>
        </p:nvSpPr>
        <p:spPr>
          <a:xfrm>
            <a:off x="720000" y="3580225"/>
            <a:ext cx="1603800" cy="72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 sz="1400">
                <a:solidFill>
                  <a:schemeClr val="accent3"/>
                </a:solidFill>
              </a:rPr>
              <a:t>Export metrics</a:t>
            </a:r>
            <a:endParaRPr lang="en-US" altLang="en-US" sz="1400">
              <a:solidFill>
                <a:schemeClr val="accent3"/>
              </a:solidFill>
            </a:endParaRPr>
          </a:p>
        </p:txBody>
      </p:sp>
      <p:sp>
        <p:nvSpPr>
          <p:cNvPr id="11" name="Google Shape;1064;p73"/>
          <p:cNvSpPr/>
          <p:nvPr>
            <p:custDataLst>
              <p:tags r:id="rId13"/>
            </p:custDataLst>
          </p:nvPr>
        </p:nvSpPr>
        <p:spPr>
          <a:xfrm>
            <a:off x="2464138" y="2697294"/>
            <a:ext cx="1344300" cy="134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066;p73"/>
          <p:cNvSpPr/>
          <p:nvPr>
            <p:custDataLst>
              <p:tags r:id="rId14"/>
            </p:custDataLst>
          </p:nvPr>
        </p:nvSpPr>
        <p:spPr>
          <a:xfrm rot="-5400000" flipH="1">
            <a:off x="2546488" y="2779644"/>
            <a:ext cx="1179600" cy="1179600"/>
          </a:xfrm>
          <a:prstGeom prst="blockArc">
            <a:avLst>
              <a:gd name="adj1" fmla="val 11046435"/>
              <a:gd name="adj2" fmla="val 11011943"/>
              <a:gd name="adj3" fmla="val 1954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067;p73"/>
          <p:cNvSpPr/>
          <p:nvPr>
            <p:custDataLst>
              <p:tags r:id="rId15"/>
            </p:custDataLst>
          </p:nvPr>
        </p:nvSpPr>
        <p:spPr>
          <a:xfrm>
            <a:off x="3378538" y="1173294"/>
            <a:ext cx="1344300" cy="134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069;p73"/>
          <p:cNvSpPr/>
          <p:nvPr>
            <p:custDataLst>
              <p:tags r:id="rId16"/>
            </p:custDataLst>
          </p:nvPr>
        </p:nvSpPr>
        <p:spPr>
          <a:xfrm rot="-5400000" flipH="1">
            <a:off x="3460888" y="1255644"/>
            <a:ext cx="1179600" cy="1179600"/>
          </a:xfrm>
          <a:prstGeom prst="blockArc">
            <a:avLst>
              <a:gd name="adj1" fmla="val 16374534"/>
              <a:gd name="adj2" fmla="val 16338885"/>
              <a:gd name="adj3" fmla="val 2095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070;p73"/>
          <p:cNvSpPr/>
          <p:nvPr>
            <p:custDataLst>
              <p:tags r:id="rId17"/>
            </p:custDataLst>
          </p:nvPr>
        </p:nvSpPr>
        <p:spPr>
          <a:xfrm>
            <a:off x="5435938" y="1925769"/>
            <a:ext cx="1344300" cy="134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072;p73"/>
          <p:cNvSpPr/>
          <p:nvPr>
            <p:custDataLst>
              <p:tags r:id="rId18"/>
            </p:custDataLst>
          </p:nvPr>
        </p:nvSpPr>
        <p:spPr>
          <a:xfrm rot="-5400000" flipH="1">
            <a:off x="5518288" y="2008119"/>
            <a:ext cx="1179600" cy="1179600"/>
          </a:xfrm>
          <a:prstGeom prst="blockArc">
            <a:avLst>
              <a:gd name="adj1" fmla="val 15239227"/>
              <a:gd name="adj2" fmla="val 15231717"/>
              <a:gd name="adj3" fmla="val 20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073;p73"/>
          <p:cNvSpPr/>
          <p:nvPr>
            <p:custDataLst>
              <p:tags r:id="rId19"/>
            </p:custDataLst>
          </p:nvPr>
        </p:nvSpPr>
        <p:spPr>
          <a:xfrm rot="-2288958">
            <a:off x="4210731" y="1156519"/>
            <a:ext cx="1582775" cy="1582775"/>
          </a:xfrm>
          <a:prstGeom prst="arc">
            <a:avLst>
              <a:gd name="adj1" fmla="val 16584878"/>
              <a:gd name="adj2" fmla="val 185393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sm" len="sm"/>
            <a:tailEnd type="diamond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1074;p73"/>
          <p:cNvSpPr/>
          <p:nvPr>
            <p:custDataLst>
              <p:tags r:id="rId20"/>
            </p:custDataLst>
          </p:nvPr>
        </p:nvSpPr>
        <p:spPr>
          <a:xfrm rot="-6258203">
            <a:off x="3005433" y="2112276"/>
            <a:ext cx="842723" cy="842723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sm" len="sm"/>
            <a:tailEnd type="diamond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1075;p73"/>
          <p:cNvSpPr/>
          <p:nvPr>
            <p:custDataLst>
              <p:tags r:id="rId21"/>
            </p:custDataLst>
          </p:nvPr>
        </p:nvSpPr>
        <p:spPr>
          <a:xfrm rot="5400000">
            <a:off x="4945106" y="2847529"/>
            <a:ext cx="1024800" cy="1024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sm" len="sm"/>
            <a:tailEnd type="diamond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2" name="Google Shape;564;p51"/>
          <p:cNvPicPr preferRelativeResize="0"/>
          <p:nvPr/>
        </p:nvPicPr>
        <p:blipFill rotWithShape="1">
          <a:blip r:embed="rId22"/>
          <a:srcRect l="8599" t="9366" r="10350" b="5089"/>
          <a:stretch>
            <a:fillRect/>
          </a:stretch>
        </p:blipFill>
        <p:spPr>
          <a:xfrm>
            <a:off x="-4068137" y="603764"/>
            <a:ext cx="3257474" cy="34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1349;p119"/>
          <p:cNvSpPr/>
          <p:nvPr>
            <p:custDataLst>
              <p:tags r:id="rId23"/>
            </p:custDataLst>
          </p:nvPr>
        </p:nvSpPr>
        <p:spPr>
          <a:xfrm>
            <a:off x="2941760" y="3187532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787390" y="2284095"/>
            <a:ext cx="594995" cy="5949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3726180" y="1518285"/>
            <a:ext cx="633095" cy="633095"/>
          </a:xfrm>
          <a:prstGeom prst="rect">
            <a:avLst/>
          </a:prstGeom>
        </p:spPr>
      </p:pic>
      <p:pic>
        <p:nvPicPr>
          <p:cNvPr id="27" name="Google Shape;1023;p71"/>
          <p:cNvPicPr preferRelativeResize="0"/>
          <p:nvPr/>
        </p:nvPicPr>
        <p:blipFill>
          <a:blip r:embed="rId28"/>
          <a:stretch>
            <a:fillRect/>
          </a:stretch>
        </p:blipFill>
        <p:spPr>
          <a:xfrm>
            <a:off x="-3699822" y="1059785"/>
            <a:ext cx="3343275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024;p71"/>
          <p:cNvSpPr txBox="1"/>
          <p:nvPr/>
        </p:nvSpPr>
        <p:spPr>
          <a:xfrm>
            <a:off x="9749790" y="927100"/>
            <a:ext cx="5224145" cy="1717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olidFill>
                  <a:schemeClr val="bg2"/>
                </a:solidFill>
                <a:sym typeface="+mn-ea"/>
              </a:rPr>
              <a:t>Best Practices</a:t>
            </a:r>
            <a:r>
              <a:rPr lang="en-US" altLang="en-US">
                <a:solidFill>
                  <a:schemeClr val="bg2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2"/>
                </a:solidFill>
                <a:sym typeface="+mn-ea"/>
              </a:rPr>
              <a:t>&amp; Use Cases</a:t>
            </a:r>
            <a:endParaRPr lang="en-US" altLang="en-US" b="1">
              <a:solidFill>
                <a:schemeClr val="bg2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8128663" y="33994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912688" y="159248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7050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3862743" y="26718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0" name="Google Shape;390;p42"/>
          <p:cNvSpPr/>
          <p:nvPr/>
        </p:nvSpPr>
        <p:spPr>
          <a:xfrm>
            <a:off x="4189193" y="26718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p42"/>
          <p:cNvSpPr/>
          <p:nvPr/>
        </p:nvSpPr>
        <p:spPr>
          <a:xfrm>
            <a:off x="4515643" y="26718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1285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913245" y="300366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23;p7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43628" y="1131540"/>
            <a:ext cx="3343275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24;p71"/>
          <p:cNvSpPr txBox="1"/>
          <p:nvPr/>
        </p:nvSpPr>
        <p:spPr>
          <a:xfrm>
            <a:off x="3492500" y="1203325"/>
            <a:ext cx="5224145" cy="1717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olidFill>
                  <a:schemeClr val="bg2"/>
                </a:solidFill>
                <a:sym typeface="+mn-ea"/>
              </a:rPr>
              <a:t>Best Practices</a:t>
            </a:r>
            <a:r>
              <a:rPr lang="en-US" altLang="en-US">
                <a:solidFill>
                  <a:schemeClr val="bg2"/>
                </a:solidFill>
                <a:sym typeface="+mn-ea"/>
              </a:rPr>
              <a:t> </a:t>
            </a:r>
            <a:r>
              <a:rPr lang="en-US" altLang="en-US" b="1">
                <a:solidFill>
                  <a:schemeClr val="bg2"/>
                </a:solidFill>
                <a:sym typeface="+mn-ea"/>
              </a:rPr>
              <a:t>&amp; Use Cases</a:t>
            </a:r>
            <a:endParaRPr lang="en-US" altLang="en-US" b="1">
              <a:solidFill>
                <a:schemeClr val="bg2"/>
              </a:solidFill>
              <a:sym typeface="+mn-ea"/>
            </a:endParaRPr>
          </a:p>
        </p:txBody>
      </p:sp>
      <p:sp>
        <p:nvSpPr>
          <p:cNvPr id="7" name="Google Shape;1057;p73"/>
          <p:cNvSpPr txBox="1"/>
          <p:nvPr/>
        </p:nvSpPr>
        <p:spPr>
          <a:xfrm>
            <a:off x="179070" y="-884555"/>
            <a:ext cx="8745220" cy="577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ym typeface="+mn-ea"/>
              </a:rPr>
              <a:t>How They Work </a:t>
            </a:r>
            <a:r>
              <a:rPr lang="en-US" altLang="en-US">
                <a:solidFill>
                  <a:schemeClr val="bg2"/>
                </a:solidFill>
                <a:sym typeface="+mn-ea"/>
              </a:rPr>
              <a:t>Together?</a:t>
            </a:r>
            <a:endParaRPr lang="en-US" altLang="en-US">
              <a:solidFill>
                <a:schemeClr val="bg2"/>
              </a:solidFill>
              <a:sym typeface="+mn-ea"/>
            </a:endParaRPr>
          </a:p>
        </p:txBody>
      </p:sp>
      <p:pic>
        <p:nvPicPr>
          <p:cNvPr id="11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120890" y="752295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240041" y="6540246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56;p73"/>
          <p:cNvPicPr preferRelativeResize="0"/>
          <p:nvPr/>
        </p:nvPicPr>
        <p:blipFill rotWithShape="1">
          <a:blip r:embed="rId3"/>
          <a:srcRect l="13893" t="36522" r="7297" b="17106"/>
          <a:stretch>
            <a:fillRect/>
          </a:stretch>
        </p:blipFill>
        <p:spPr>
          <a:xfrm flipH="1">
            <a:off x="3356425" y="7288080"/>
            <a:ext cx="3441525" cy="20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058;p73"/>
          <p:cNvSpPr txBox="1"/>
          <p:nvPr/>
        </p:nvSpPr>
        <p:spPr>
          <a:xfrm>
            <a:off x="6900721" y="6626920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rPr>
              <a:t>Grafana</a:t>
            </a:r>
            <a:endParaRPr lang="en-US" altLang="en-US">
              <a:solidFill>
                <a:schemeClr val="accent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5" name="Google Shape;1059;p73"/>
          <p:cNvSpPr txBox="1"/>
          <p:nvPr/>
        </p:nvSpPr>
        <p:spPr>
          <a:xfrm>
            <a:off x="6957235" y="7036235"/>
            <a:ext cx="1603800" cy="72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 sz="1400">
                <a:solidFill>
                  <a:schemeClr val="accent3"/>
                </a:solidFill>
              </a:rPr>
              <a:t>Visualize</a:t>
            </a:r>
            <a:endParaRPr lang="en-US" altLang="en-US" sz="1400">
              <a:solidFill>
                <a:schemeClr val="accent3"/>
              </a:solidFill>
            </a:endParaRPr>
          </a:p>
        </p:txBody>
      </p:sp>
      <p:sp>
        <p:nvSpPr>
          <p:cNvPr id="16" name="Google Shape;1060;p73"/>
          <p:cNvSpPr txBox="1"/>
          <p:nvPr/>
        </p:nvSpPr>
        <p:spPr>
          <a:xfrm>
            <a:off x="1705820" y="5776995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>
                <a:latin typeface="Anton"/>
                <a:ea typeface="Anton"/>
                <a:cs typeface="Anton"/>
                <a:sym typeface="Anton"/>
              </a:rPr>
              <a:t>Prometheus</a:t>
            </a:r>
            <a:endParaRPr lang="en-US" altLang="en-US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" name="Google Shape;1061;p73"/>
          <p:cNvSpPr txBox="1"/>
          <p:nvPr/>
        </p:nvSpPr>
        <p:spPr>
          <a:xfrm>
            <a:off x="1453490" y="6242825"/>
            <a:ext cx="1844700" cy="72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 sz="1400">
                <a:solidFill>
                  <a:schemeClr val="accent3"/>
                </a:solidFill>
              </a:rPr>
              <a:t>Collect &amp; store</a:t>
            </a:r>
            <a:endParaRPr lang="en-US" altLang="en-US" sz="1400">
              <a:solidFill>
                <a:schemeClr val="accent3"/>
              </a:solidFill>
            </a:endParaRPr>
          </a:p>
        </p:txBody>
      </p:sp>
      <p:sp>
        <p:nvSpPr>
          <p:cNvPr id="18" name="Google Shape;1062;p73"/>
          <p:cNvSpPr txBox="1"/>
          <p:nvPr/>
        </p:nvSpPr>
        <p:spPr>
          <a:xfrm>
            <a:off x="800645" y="7476845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Your App</a:t>
            </a:r>
            <a:endParaRPr lang="en-US" altLang="en-GB">
              <a:solidFill>
                <a:schemeClr val="lt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" name="Google Shape;1063;p73"/>
          <p:cNvSpPr txBox="1"/>
          <p:nvPr/>
        </p:nvSpPr>
        <p:spPr>
          <a:xfrm>
            <a:off x="800645" y="7972520"/>
            <a:ext cx="1603800" cy="72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 sz="1400">
                <a:solidFill>
                  <a:schemeClr val="accent3"/>
                </a:solidFill>
              </a:rPr>
              <a:t>Export metrics</a:t>
            </a:r>
            <a:endParaRPr lang="en-US" altLang="en-US" sz="1400">
              <a:solidFill>
                <a:schemeClr val="accent3"/>
              </a:solidFill>
            </a:endParaRPr>
          </a:p>
        </p:txBody>
      </p:sp>
      <p:sp>
        <p:nvSpPr>
          <p:cNvPr id="20" name="Google Shape;1064;p73"/>
          <p:cNvSpPr/>
          <p:nvPr/>
        </p:nvSpPr>
        <p:spPr>
          <a:xfrm>
            <a:off x="2544783" y="7089589"/>
            <a:ext cx="1344300" cy="134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1066;p73"/>
          <p:cNvSpPr/>
          <p:nvPr/>
        </p:nvSpPr>
        <p:spPr>
          <a:xfrm rot="-5400000" flipH="1">
            <a:off x="2627133" y="7171939"/>
            <a:ext cx="1179600" cy="1179600"/>
          </a:xfrm>
          <a:prstGeom prst="blockArc">
            <a:avLst>
              <a:gd name="adj1" fmla="val 11046435"/>
              <a:gd name="adj2" fmla="val 11011943"/>
              <a:gd name="adj3" fmla="val 1954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1067;p73"/>
          <p:cNvSpPr/>
          <p:nvPr/>
        </p:nvSpPr>
        <p:spPr>
          <a:xfrm>
            <a:off x="3459183" y="5565589"/>
            <a:ext cx="1344300" cy="134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1069;p73"/>
          <p:cNvSpPr/>
          <p:nvPr/>
        </p:nvSpPr>
        <p:spPr>
          <a:xfrm rot="-5400000" flipH="1">
            <a:off x="3541533" y="5647939"/>
            <a:ext cx="1179600" cy="1179600"/>
          </a:xfrm>
          <a:prstGeom prst="blockArc">
            <a:avLst>
              <a:gd name="adj1" fmla="val 16374534"/>
              <a:gd name="adj2" fmla="val 16338885"/>
              <a:gd name="adj3" fmla="val 2095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1070;p73"/>
          <p:cNvSpPr/>
          <p:nvPr/>
        </p:nvSpPr>
        <p:spPr>
          <a:xfrm>
            <a:off x="5516583" y="6318064"/>
            <a:ext cx="1344300" cy="134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1072;p73"/>
          <p:cNvSpPr/>
          <p:nvPr/>
        </p:nvSpPr>
        <p:spPr>
          <a:xfrm rot="-5400000" flipH="1">
            <a:off x="5598933" y="6400414"/>
            <a:ext cx="1179600" cy="1179600"/>
          </a:xfrm>
          <a:prstGeom prst="blockArc">
            <a:avLst>
              <a:gd name="adj1" fmla="val 15239227"/>
              <a:gd name="adj2" fmla="val 15231717"/>
              <a:gd name="adj3" fmla="val 205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1074;p73"/>
          <p:cNvSpPr/>
          <p:nvPr/>
        </p:nvSpPr>
        <p:spPr>
          <a:xfrm rot="-6258203">
            <a:off x="3086078" y="6504571"/>
            <a:ext cx="842723" cy="842723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sm" len="sm"/>
            <a:tailEnd type="diamond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1075;p73"/>
          <p:cNvSpPr/>
          <p:nvPr/>
        </p:nvSpPr>
        <p:spPr>
          <a:xfrm rot="5400000">
            <a:off x="5025751" y="7239824"/>
            <a:ext cx="1024800" cy="1024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sm" len="sm"/>
            <a:tailEnd type="diamond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11349;p119"/>
          <p:cNvSpPr/>
          <p:nvPr/>
        </p:nvSpPr>
        <p:spPr>
          <a:xfrm>
            <a:off x="3022405" y="7579827"/>
            <a:ext cx="371366" cy="37235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35" y="6676390"/>
            <a:ext cx="594995" cy="5949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825" y="5910580"/>
            <a:ext cx="633095" cy="633095"/>
          </a:xfrm>
          <a:prstGeom prst="rect">
            <a:avLst/>
          </a:prstGeom>
        </p:spPr>
      </p:pic>
      <p:sp>
        <p:nvSpPr>
          <p:cNvPr id="31" name="Google Shape;1073;p73"/>
          <p:cNvSpPr/>
          <p:nvPr>
            <p:custDataLst>
              <p:tags r:id="rId6"/>
            </p:custDataLst>
          </p:nvPr>
        </p:nvSpPr>
        <p:spPr>
          <a:xfrm rot="-2288958">
            <a:off x="4316141" y="5619934"/>
            <a:ext cx="1582775" cy="1582775"/>
          </a:xfrm>
          <a:prstGeom prst="arc">
            <a:avLst>
              <a:gd name="adj1" fmla="val 16584878"/>
              <a:gd name="adj2" fmla="val 185393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diamond" w="sm" len="sm"/>
            <a:tailEnd type="diamond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Rounded Rectangle 33"/>
          <p:cNvSpPr/>
          <p:nvPr/>
        </p:nvSpPr>
        <p:spPr>
          <a:xfrm>
            <a:off x="-3853180" y="1445260"/>
            <a:ext cx="3515995" cy="2180590"/>
          </a:xfrm>
          <a:prstGeom prst="roundRect">
            <a:avLst/>
          </a:prstGeom>
          <a:solidFill>
            <a:schemeClr val="bg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charset="0"/>
                <a:cs typeface="Comic Sans MS" panose="030F0702030302020204" charset="0"/>
              </a:rPr>
              <a:t>Infrastructure Monitoring</a:t>
            </a:r>
            <a:endParaRPr lang="en-US" altLang="en-US" sz="2000" b="1">
              <a:solidFill>
                <a:schemeClr val="bg2">
                  <a:lumMod val="20000"/>
                  <a:lumOff val="80000"/>
                </a:schemeClr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Server CPU &amp; Memory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Disk I/O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Network traffic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Container metrics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0055860" y="1445260"/>
            <a:ext cx="3515995" cy="2180590"/>
          </a:xfrm>
          <a:prstGeom prst="round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Application Performance</a:t>
            </a:r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Response times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Error rates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Request throughput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Database queries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7164098" y="1481763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467360" y="1481455"/>
            <a:ext cx="3515995" cy="2180590"/>
          </a:xfrm>
          <a:prstGeom prst="roundRect">
            <a:avLst/>
          </a:prstGeom>
          <a:solidFill>
            <a:schemeClr val="bg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charset="0"/>
                <a:cs typeface="Comic Sans MS" panose="030F0702030302020204" charset="0"/>
              </a:rPr>
              <a:t>Infrastructure Monitoring</a:t>
            </a:r>
            <a:endParaRPr lang="en-US" altLang="en-US" sz="2000" b="1">
              <a:solidFill>
                <a:schemeClr val="bg2">
                  <a:lumMod val="20000"/>
                  <a:lumOff val="80000"/>
                </a:schemeClr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Server CPU &amp; Memory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Disk I/O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Network traffic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Container metrics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20335" y="1481455"/>
            <a:ext cx="3515995" cy="2180590"/>
          </a:xfrm>
          <a:prstGeom prst="round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Application Performance</a:t>
            </a:r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Response times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Error rates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Request throughput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Database queries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0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323408" y="98733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67433" y="393597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3923758" y="451634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389;p42"/>
          <p:cNvSpPr/>
          <p:nvPr/>
        </p:nvSpPr>
        <p:spPr>
          <a:xfrm>
            <a:off x="7475893" y="12367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390;p42"/>
          <p:cNvSpPr/>
          <p:nvPr/>
        </p:nvSpPr>
        <p:spPr>
          <a:xfrm>
            <a:off x="7802343" y="12367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391;p42"/>
          <p:cNvSpPr/>
          <p:nvPr/>
        </p:nvSpPr>
        <p:spPr>
          <a:xfrm>
            <a:off x="8128793" y="12367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6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3492103" y="70003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363845" y="2067560"/>
            <a:ext cx="230505" cy="395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244486" y="228384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959;p69"/>
          <p:cNvSpPr txBox="1"/>
          <p:nvPr/>
        </p:nvSpPr>
        <p:spPr>
          <a:xfrm>
            <a:off x="1547771" y="33986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>
                <a:solidFill>
                  <a:schemeClr val="bg2"/>
                </a:solidFill>
                <a:sym typeface="+mn-ea"/>
              </a:rPr>
              <a:t>Best Practices</a:t>
            </a:r>
            <a:r>
              <a:rPr lang="en-US" altLang="en-US" sz="3200">
                <a:sym typeface="+mn-ea"/>
              </a:rPr>
              <a:t> </a:t>
            </a:r>
            <a:r>
              <a:rPr lang="en-US" altLang="en-US" sz="3200" b="1">
                <a:solidFill>
                  <a:schemeClr val="accent2"/>
                </a:solidFill>
                <a:sym typeface="+mn-ea"/>
              </a:rPr>
              <a:t>&amp; Use Cases</a:t>
            </a:r>
            <a:endParaRPr lang="en-US" altLang="en-US" sz="3200" b="1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30" name="Google Shape;1023;p7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4069392" y="917545"/>
            <a:ext cx="3343275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ounded Rectangle 30"/>
          <p:cNvSpPr/>
          <p:nvPr/>
        </p:nvSpPr>
        <p:spPr>
          <a:xfrm>
            <a:off x="-3853180" y="1492250"/>
            <a:ext cx="3515995" cy="2180590"/>
          </a:xfrm>
          <a:prstGeom prst="roundRect">
            <a:avLst/>
          </a:prstGeom>
          <a:solidFill>
            <a:schemeClr val="bg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charset="0"/>
                <a:cs typeface="Comic Sans MS" panose="030F0702030302020204" charset="0"/>
              </a:rPr>
              <a:t>Business Metrics</a:t>
            </a:r>
            <a:endParaRPr lang="en-US" altLang="en-US" sz="2000" b="1">
              <a:solidFill>
                <a:schemeClr val="bg2">
                  <a:lumMod val="20000"/>
                  <a:lumOff val="80000"/>
                </a:schemeClr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2000" b="1">
              <a:solidFill>
                <a:schemeClr val="bg2">
                  <a:lumMod val="20000"/>
                  <a:lumOff val="80000"/>
                </a:schemeClr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User signups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Sales transactions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API usage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Feature adoption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612630" y="1481455"/>
            <a:ext cx="3515995" cy="2180590"/>
          </a:xfrm>
          <a:prstGeom prst="round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Alerting &amp; SLOs</a:t>
            </a:r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Downtime alerts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Performance degradation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SLA tracking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Capacity planning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Rounded Rectangle 6"/>
          <p:cNvSpPr/>
          <p:nvPr/>
        </p:nvSpPr>
        <p:spPr>
          <a:xfrm>
            <a:off x="467360" y="1481455"/>
            <a:ext cx="3515995" cy="2180590"/>
          </a:xfrm>
          <a:prstGeom prst="roundRect">
            <a:avLst/>
          </a:prstGeom>
          <a:solidFill>
            <a:schemeClr val="bg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charset="0"/>
                <a:cs typeface="Comic Sans MS" panose="030F0702030302020204" charset="0"/>
              </a:rPr>
              <a:t>Business Metrics</a:t>
            </a:r>
            <a:endParaRPr lang="en-US" altLang="en-US" sz="2000" b="1">
              <a:solidFill>
                <a:schemeClr val="bg2">
                  <a:lumMod val="20000"/>
                  <a:lumOff val="80000"/>
                </a:schemeClr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2000" b="1">
              <a:solidFill>
                <a:schemeClr val="bg2">
                  <a:lumMod val="20000"/>
                  <a:lumOff val="80000"/>
                </a:schemeClr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User signups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Sales transactions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API usage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Feature adoption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20335" y="1481455"/>
            <a:ext cx="3515995" cy="2180590"/>
          </a:xfrm>
          <a:prstGeom prst="round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Alerting &amp; SLOs</a:t>
            </a:r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Downtime alerts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Performance degradation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SLA tracking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Capacity planning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19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7884188" y="289273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323408" y="98733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67433" y="393597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3923758" y="451634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389;p42"/>
          <p:cNvSpPr/>
          <p:nvPr/>
        </p:nvSpPr>
        <p:spPr>
          <a:xfrm>
            <a:off x="7475893" y="12367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390;p42"/>
          <p:cNvSpPr/>
          <p:nvPr/>
        </p:nvSpPr>
        <p:spPr>
          <a:xfrm>
            <a:off x="7802343" y="12367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391;p42"/>
          <p:cNvSpPr/>
          <p:nvPr/>
        </p:nvSpPr>
        <p:spPr>
          <a:xfrm>
            <a:off x="8128793" y="12367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6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3492103" y="70003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580630" y="170762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959;p69"/>
          <p:cNvSpPr txBox="1"/>
          <p:nvPr/>
        </p:nvSpPr>
        <p:spPr>
          <a:xfrm>
            <a:off x="1547771" y="339866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>
                <a:solidFill>
                  <a:schemeClr val="bg2"/>
                </a:solidFill>
                <a:sym typeface="+mn-ea"/>
              </a:rPr>
              <a:t>Best Practices</a:t>
            </a:r>
            <a:r>
              <a:rPr lang="en-US" altLang="en-US" sz="3200">
                <a:sym typeface="+mn-ea"/>
              </a:rPr>
              <a:t> </a:t>
            </a:r>
            <a:r>
              <a:rPr lang="en-US" altLang="en-US" sz="3200" b="1">
                <a:solidFill>
                  <a:schemeClr val="accent2"/>
                </a:solidFill>
                <a:sym typeface="+mn-ea"/>
              </a:rPr>
              <a:t>&amp; Use Cases</a:t>
            </a:r>
            <a:endParaRPr lang="en-US" altLang="en-US" sz="3200" b="1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-4213225" y="1419860"/>
            <a:ext cx="3515995" cy="2180590"/>
          </a:xfrm>
          <a:prstGeom prst="roundRect">
            <a:avLst/>
          </a:prstGeom>
          <a:solidFill>
            <a:schemeClr val="bg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charset="0"/>
                <a:cs typeface="Comic Sans MS" panose="030F0702030302020204" charset="0"/>
              </a:rPr>
              <a:t>Infrastructure Monitoring</a:t>
            </a:r>
            <a:endParaRPr lang="en-US" altLang="en-US" sz="2000" b="1">
              <a:solidFill>
                <a:schemeClr val="bg2">
                  <a:lumMod val="20000"/>
                  <a:lumOff val="80000"/>
                </a:schemeClr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Server CPU &amp; Memory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Disk I/O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Network traffic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Container metrics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685020" y="1563370"/>
            <a:ext cx="3515995" cy="2180590"/>
          </a:xfrm>
          <a:prstGeom prst="round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Application Performance</a:t>
            </a:r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Response times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Error rates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Request throughput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Database queries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5"/>
          <p:cNvSpPr txBox="1"/>
          <p:nvPr>
            <p:ph type="ctrTitle"/>
          </p:nvPr>
        </p:nvSpPr>
        <p:spPr>
          <a:xfrm>
            <a:off x="395605" y="1347470"/>
            <a:ext cx="3780155" cy="1757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chemeClr val="accent1"/>
                </a:solidFill>
              </a:rPr>
              <a:t>Live Demo Time! </a:t>
            </a:r>
            <a:r>
              <a:rPr lang="zh-CN" altLang="en-US">
                <a:solidFill>
                  <a:schemeClr val="accent1"/>
                </a:solidFill>
              </a:rPr>
              <a:t>🚀</a:t>
            </a:r>
            <a:endParaRPr lang="zh-CN" altLang="en-US">
              <a:solidFill>
                <a:schemeClr val="accent1"/>
              </a:solidFill>
            </a:endParaRPr>
          </a:p>
        </p:txBody>
      </p:sp>
      <p:grpSp>
        <p:nvGrpSpPr>
          <p:cNvPr id="832" name="Google Shape;832;p6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833" name="Google Shape;833;p6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6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6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6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-3996055" y="1563370"/>
            <a:ext cx="3515995" cy="2180590"/>
          </a:xfrm>
          <a:prstGeom prst="roundRect">
            <a:avLst/>
          </a:prstGeom>
          <a:solidFill>
            <a:schemeClr val="bg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charset="0"/>
                <a:cs typeface="Comic Sans MS" panose="030F0702030302020204" charset="0"/>
              </a:rPr>
              <a:t>Business Metrics</a:t>
            </a:r>
            <a:endParaRPr lang="en-US" altLang="en-US" sz="2000" b="1">
              <a:solidFill>
                <a:schemeClr val="bg2">
                  <a:lumMod val="20000"/>
                  <a:lumOff val="80000"/>
                </a:schemeClr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2000" b="1">
              <a:solidFill>
                <a:schemeClr val="bg2">
                  <a:lumMod val="20000"/>
                  <a:lumOff val="80000"/>
                </a:schemeClr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User signups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Sales transactions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API usage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2"/>
                </a:solidFill>
                <a:latin typeface="Comic Sans MS" panose="030F0702030302020204" charset="0"/>
                <a:cs typeface="Comic Sans MS" panose="030F0702030302020204" charset="0"/>
              </a:rPr>
              <a:t>Feature adoption</a:t>
            </a:r>
            <a:endParaRPr lang="en-US" altLang="en-US" sz="1800">
              <a:solidFill>
                <a:schemeClr val="accent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468485" y="1563370"/>
            <a:ext cx="3515995" cy="2180590"/>
          </a:xfrm>
          <a:prstGeom prst="roundRect">
            <a:avLst/>
          </a:prstGeom>
          <a:solidFill>
            <a:schemeClr val="accent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Alerting &amp; SLOs</a:t>
            </a:r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en-US" sz="20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Downtime alerts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Performance degradation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SLA tracking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Capacity planning</a:t>
            </a:r>
            <a:endParaRPr lang="en-US" altLang="en-US" sz="1800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9" name="Google Shape;959;p69"/>
          <p:cNvSpPr txBox="1"/>
          <p:nvPr/>
        </p:nvSpPr>
        <p:spPr>
          <a:xfrm>
            <a:off x="1547771" y="-884414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nton"/>
              <a:buNone/>
              <a:defRPr sz="3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36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>
                <a:solidFill>
                  <a:schemeClr val="bg2"/>
                </a:solidFill>
                <a:sym typeface="+mn-ea"/>
              </a:rPr>
              <a:t>Best Practices</a:t>
            </a:r>
            <a:r>
              <a:rPr lang="en-US" altLang="en-US" sz="3200">
                <a:sym typeface="+mn-ea"/>
              </a:rPr>
              <a:t> </a:t>
            </a:r>
            <a:r>
              <a:rPr lang="en-US" altLang="en-US" sz="3200" b="1">
                <a:solidFill>
                  <a:schemeClr val="accent2"/>
                </a:solidFill>
                <a:sym typeface="+mn-ea"/>
              </a:rPr>
              <a:t>&amp; Use Cases</a:t>
            </a:r>
            <a:endParaRPr lang="en-US" altLang="en-US" sz="3200" b="1">
              <a:solidFill>
                <a:schemeClr val="accent2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" grpId="0"/>
      <p:bldP spid="831" grpId="1"/>
      <p:bldP spid="831" grpId="2"/>
      <p:bldP spid="831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8128663" y="33994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912688" y="159248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7050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7475893" y="12367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0" name="Google Shape;390;p42"/>
          <p:cNvSpPr/>
          <p:nvPr/>
        </p:nvSpPr>
        <p:spPr>
          <a:xfrm>
            <a:off x="7802343" y="12367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p42"/>
          <p:cNvSpPr/>
          <p:nvPr/>
        </p:nvSpPr>
        <p:spPr>
          <a:xfrm>
            <a:off x="8128793" y="12367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1285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913245" y="300366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65"/>
          <p:cNvSpPr txBox="1"/>
          <p:nvPr>
            <p:ph type="ctrTitle"/>
          </p:nvPr>
        </p:nvSpPr>
        <p:spPr>
          <a:xfrm>
            <a:off x="2052320" y="231140"/>
            <a:ext cx="5131435" cy="1757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chemeClr val="bg2"/>
                </a:solidFill>
              </a:rPr>
              <a:t>Our Repo !</a:t>
            </a:r>
            <a:endParaRPr lang="en-US" sz="6600" b="1">
              <a:solidFill>
                <a:schemeClr val="bg2"/>
              </a:solidFill>
            </a:endParaRPr>
          </a:p>
        </p:txBody>
      </p:sp>
      <p:pic>
        <p:nvPicPr>
          <p:cNvPr id="1" name="Pictur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795" y="1793240"/>
            <a:ext cx="3290570" cy="3141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 Box 1"/>
          <p:cNvSpPr txBox="1"/>
          <p:nvPr/>
        </p:nvSpPr>
        <p:spPr>
          <a:xfrm>
            <a:off x="400685" y="2499995"/>
            <a:ext cx="418084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en-US" sz="2000" b="1">
                <a:ln/>
                <a:solidFill>
                  <a:schemeClr val="accent4"/>
                </a:solidFill>
                <a:effectLst/>
                <a:hlinkClick r:id="rId3" tooltip="" action="ppaction://hlinkfile"/>
              </a:rPr>
              <a:t>https://github.com/basmala352004/Grafana-and-Prometheus-Monitoring.git</a:t>
            </a:r>
            <a:endParaRPr lang="en-US" altLang="en-US" sz="2000" b="1">
              <a:ln/>
              <a:solidFill>
                <a:schemeClr val="accent4"/>
              </a:solidFill>
              <a:effectLst/>
              <a:hlinkClick r:id="rId3" tooltip="" action="ppaction://hlinkfil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" grpId="0"/>
      <p:bldP spid="831" grpId="1"/>
      <p:bldP spid="831" grpId="2"/>
      <p:bldP spid="831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>
            <a:hlinkClick r:id="rId1" action="ppaction://hlinksldjump"/>
          </p:cNvPr>
          <p:cNvSpPr txBox="1"/>
          <p:nvPr>
            <p:ph type="ctrTitle"/>
          </p:nvPr>
        </p:nvSpPr>
        <p:spPr>
          <a:xfrm>
            <a:off x="1056005" y="1577975"/>
            <a:ext cx="3044825" cy="360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01.</a:t>
            </a:r>
            <a:r>
              <a:rPr lang="en-US" altLang="en-US"/>
              <a:t>The Monitoring Challenge</a:t>
            </a:r>
            <a:endParaRPr lang="en-US" altLang="en-US"/>
          </a:p>
        </p:txBody>
      </p:sp>
      <p:sp>
        <p:nvSpPr>
          <p:cNvPr id="408" name="Google Shape;408;p44">
            <a:hlinkClick r:id="rId1" action="ppaction://hlinksldjump"/>
          </p:cNvPr>
          <p:cNvSpPr txBox="1"/>
          <p:nvPr>
            <p:ph type="ctrTitle" idx="2"/>
          </p:nvPr>
        </p:nvSpPr>
        <p:spPr>
          <a:xfrm>
            <a:off x="1380490" y="3077210"/>
            <a:ext cx="2720340" cy="453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02.</a:t>
            </a:r>
            <a:r>
              <a:rPr lang="en-GB"/>
              <a:t> </a:t>
            </a:r>
            <a:r>
              <a:rPr lang="en-US" altLang="en-US"/>
              <a:t>Introduction to Prometheus</a:t>
            </a:r>
            <a:endParaRPr lang="en-US" altLang="en-US"/>
          </a:p>
        </p:txBody>
      </p:sp>
      <p:sp>
        <p:nvSpPr>
          <p:cNvPr id="410" name="Google Shape;410;p44">
            <a:hlinkClick r:id="rId1" action="ppaction://hlinksldjump"/>
          </p:cNvPr>
          <p:cNvSpPr txBox="1"/>
          <p:nvPr>
            <p:ph type="ctrTitle" idx="4"/>
          </p:nvPr>
        </p:nvSpPr>
        <p:spPr>
          <a:xfrm>
            <a:off x="847500" y="4773584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03.</a:t>
            </a:r>
            <a:r>
              <a:rPr lang="en-GB"/>
              <a:t> </a:t>
            </a:r>
            <a:r>
              <a:rPr lang="en-US" altLang="en-US"/>
              <a:t>Introduction to Grafana</a:t>
            </a:r>
            <a:endParaRPr lang="en-US" altLang="en-US"/>
          </a:p>
        </p:txBody>
      </p:sp>
      <p:sp>
        <p:nvSpPr>
          <p:cNvPr id="413" name="Google Shape;413;p44">
            <a:hlinkClick r:id="rId1" action="ppaction://hlinksldjump"/>
          </p:cNvPr>
          <p:cNvSpPr txBox="1"/>
          <p:nvPr>
            <p:ph type="ctrTitle" idx="6"/>
          </p:nvPr>
        </p:nvSpPr>
        <p:spPr>
          <a:xfrm>
            <a:off x="5043325" y="1561631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04.</a:t>
            </a:r>
            <a:r>
              <a:rPr lang="en-GB"/>
              <a:t> </a:t>
            </a:r>
            <a:r>
              <a:rPr lang="en-US" altLang="en-US"/>
              <a:t>How they work together?</a:t>
            </a:r>
            <a:endParaRPr lang="en-US" altLang="en-US"/>
          </a:p>
        </p:txBody>
      </p:sp>
      <p:sp>
        <p:nvSpPr>
          <p:cNvPr id="414" name="Google Shape;414;p44">
            <a:hlinkClick r:id="rId1" action="ppaction://hlinksldjump"/>
          </p:cNvPr>
          <p:cNvSpPr txBox="1"/>
          <p:nvPr>
            <p:ph type="ctrTitle" idx="8"/>
          </p:nvPr>
        </p:nvSpPr>
        <p:spPr>
          <a:xfrm>
            <a:off x="5043325" y="3060987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05.</a:t>
            </a:r>
            <a:r>
              <a:rPr lang="en-GB"/>
              <a:t> </a:t>
            </a:r>
            <a:r>
              <a:rPr lang="en-US" altLang="en-US"/>
              <a:t>Best Practices &amp; Use Cases</a:t>
            </a:r>
            <a:endParaRPr lang="en-US" altLang="en-US"/>
          </a:p>
        </p:txBody>
      </p:sp>
      <p:sp>
        <p:nvSpPr>
          <p:cNvPr id="416" name="Google Shape;416;p44">
            <a:hlinkClick r:id="rId1" action="ppaction://hlinksldjump"/>
          </p:cNvPr>
          <p:cNvSpPr txBox="1"/>
          <p:nvPr>
            <p:ph type="ctrTitle" idx="13"/>
          </p:nvPr>
        </p:nvSpPr>
        <p:spPr>
          <a:xfrm>
            <a:off x="5003955" y="444147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06.</a:t>
            </a:r>
            <a:r>
              <a:rPr lang="en-GB"/>
              <a:t> </a:t>
            </a:r>
            <a:r>
              <a:rPr lang="en-US" altLang="en-US"/>
              <a:t>Live Demo</a:t>
            </a:r>
            <a:endParaRPr lang="en-US" altLang="en-US"/>
          </a:p>
        </p:txBody>
      </p:sp>
      <p:sp>
        <p:nvSpPr>
          <p:cNvPr id="418" name="Google Shape;418;p44"/>
          <p:cNvSpPr/>
          <p:nvPr/>
        </p:nvSpPr>
        <p:spPr>
          <a:xfrm>
            <a:off x="4539762" y="301281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9" name="Google Shape;419;p44"/>
          <p:cNvSpPr/>
          <p:nvPr/>
        </p:nvSpPr>
        <p:spPr>
          <a:xfrm>
            <a:off x="4539762" y="467533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20" name="Google Shape;420;p44"/>
          <p:cNvCxnSpPr/>
          <p:nvPr/>
        </p:nvCxnSpPr>
        <p:spPr>
          <a:xfrm>
            <a:off x="4572012" y="3145258"/>
            <a:ext cx="0" cy="177228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4"/>
          <p:cNvSpPr/>
          <p:nvPr/>
        </p:nvSpPr>
        <p:spPr>
          <a:xfrm>
            <a:off x="4539762" y="133618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22" name="Google Shape;422;p44"/>
          <p:cNvCxnSpPr/>
          <p:nvPr/>
        </p:nvCxnSpPr>
        <p:spPr>
          <a:xfrm flipV="1">
            <a:off x="4572012" y="1128768"/>
            <a:ext cx="0" cy="21259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3" name="Google Shape;423;p44"/>
          <p:cNvPicPr preferRelativeResize="0"/>
          <p:nvPr/>
        </p:nvPicPr>
        <p:blipFill rotWithShape="1">
          <a:blip r:embed="rId2"/>
          <a:srcRect l="42779" t="6693" r="44094" b="81710"/>
          <a:stretch>
            <a:fillRect/>
          </a:stretch>
        </p:blipFill>
        <p:spPr>
          <a:xfrm rot="10800000" flipH="1">
            <a:off x="8128663" y="41170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2"/>
          <a:srcRect l="50634" t="9752" r="43731" b="81493"/>
          <a:stretch>
            <a:fillRect/>
          </a:stretch>
        </p:blipFill>
        <p:spPr>
          <a:xfrm rot="10800000" flipH="1">
            <a:off x="912688" y="231003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2"/>
          <a:srcRect l="50634" t="9752" r="43731" b="81493"/>
          <a:stretch>
            <a:fillRect/>
          </a:stretch>
        </p:blipFill>
        <p:spPr>
          <a:xfrm rot="10800000" flipH="1">
            <a:off x="259788" y="39474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2"/>
          <a:srcRect l="50634" t="9752" r="43731" b="81493"/>
          <a:stretch>
            <a:fillRect/>
          </a:stretch>
        </p:blipFill>
        <p:spPr>
          <a:xfrm rot="10800000" flipH="1">
            <a:off x="8094438" y="142262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>
            <p:ph type="subTitle" idx="1"/>
          </p:nvPr>
        </p:nvSpPr>
        <p:spPr>
          <a:xfrm flipH="1">
            <a:off x="-4573315" y="4011710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 b="1">
                <a:ln>
                  <a:solidFill>
                    <a:sysClr val="windowText" lastClr="000000"/>
                  </a:solidFill>
                </a:ln>
                <a:solidFill>
                  <a:schemeClr val="bg2"/>
                </a:solidFill>
              </a:rPr>
              <a:t>Done By:</a:t>
            </a:r>
            <a:endParaRPr lang="en-US" altLang="en-GB" sz="1800" b="1">
              <a:ln>
                <a:solidFill>
                  <a:sysClr val="windowText" lastClr="000000"/>
                </a:solidFill>
              </a:ln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 sz="1800" b="1">
              <a:ln>
                <a:solidFill>
                  <a:sysClr val="windowText" lastClr="000000"/>
                </a:solidFill>
              </a:ln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Basmala Khalifa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Amira Emad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Raghad Ahmed</a:t>
            </a:r>
            <a:endParaRPr lang="en-US" alt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Malak Sherif</a:t>
            </a:r>
            <a:endParaRPr lang="en-US" altLang="en-GB"/>
          </a:p>
        </p:txBody>
      </p:sp>
      <p:sp>
        <p:nvSpPr>
          <p:cNvPr id="389" name="Google Shape;389;p42"/>
          <p:cNvSpPr/>
          <p:nvPr/>
        </p:nvSpPr>
        <p:spPr>
          <a:xfrm>
            <a:off x="7701953" y="123035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0" name="Google Shape;390;p42"/>
          <p:cNvSpPr/>
          <p:nvPr/>
        </p:nvSpPr>
        <p:spPr>
          <a:xfrm>
            <a:off x="8028403" y="123035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p42"/>
          <p:cNvSpPr/>
          <p:nvPr/>
        </p:nvSpPr>
        <p:spPr>
          <a:xfrm>
            <a:off x="8354853" y="123035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2" name="Google Shape;392;p42"/>
          <p:cNvPicPr preferRelativeResize="0"/>
          <p:nvPr/>
        </p:nvPicPr>
        <p:blipFill rotWithShape="1">
          <a:blip r:embed="rId3"/>
          <a:srcRect l="7555" t="8813" r="7547" b="8821"/>
          <a:stretch>
            <a:fillRect/>
          </a:stretch>
        </p:blipFill>
        <p:spPr>
          <a:xfrm>
            <a:off x="9684260" y="844091"/>
            <a:ext cx="3804000" cy="36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 rotWithShape="1">
          <a:blip r:embed="rId2"/>
          <a:srcRect l="42779" t="6693" r="44094" b="81710"/>
          <a:stretch>
            <a:fillRect/>
          </a:stretch>
        </p:blipFill>
        <p:spPr>
          <a:xfrm rot="10800000" flipH="1">
            <a:off x="4572238" y="200305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2"/>
          <a:srcRect l="50634" t="9752" r="43731" b="81493"/>
          <a:stretch>
            <a:fillRect/>
          </a:stretch>
        </p:blipFill>
        <p:spPr>
          <a:xfrm rot="10800000" flipH="1">
            <a:off x="4913245" y="372121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2"/>
          <a:srcRect l="47142" t="6693" r="44094" b="81710"/>
          <a:stretch>
            <a:fillRect/>
          </a:stretch>
        </p:blipFill>
        <p:spPr>
          <a:xfrm rot="10800000" flipH="1">
            <a:off x="8032396" y="273850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-4932680" y="915670"/>
            <a:ext cx="4430395" cy="18288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lnSpc>
                <a:spcPct val="0"/>
              </a:lnSpc>
              <a:spcAft>
                <a:spcPct val="60000"/>
              </a:spcAft>
            </a:pPr>
            <a:r>
              <a:rPr lang="en-GB" sz="5400" i="0">
                <a:solidFill>
                  <a:schemeClr val="dk2"/>
                </a:solidFill>
                <a:latin typeface="Anton"/>
                <a:ea typeface="Anton"/>
                <a:cs typeface="Anton"/>
              </a:rPr>
              <a:t>Grafana </a:t>
            </a:r>
            <a:endParaRPr lang="en-GB" sz="5400" i="0">
              <a:solidFill>
                <a:schemeClr val="dk2"/>
              </a:solidFill>
              <a:latin typeface="Anton"/>
              <a:ea typeface="Anton"/>
              <a:cs typeface="Anton"/>
            </a:endParaRPr>
          </a:p>
          <a:p>
            <a:pPr marL="0" indent="0" algn="ctr">
              <a:lnSpc>
                <a:spcPct val="0"/>
              </a:lnSpc>
              <a:spcAft>
                <a:spcPct val="60000"/>
              </a:spcAft>
            </a:pPr>
            <a:r>
              <a:rPr lang="en-GB" sz="5400" i="0">
                <a:solidFill>
                  <a:schemeClr val="dk2"/>
                </a:solidFill>
                <a:latin typeface="Anton"/>
                <a:ea typeface="Anton"/>
                <a:cs typeface="Anton"/>
              </a:rPr>
              <a:t>&amp;</a:t>
            </a:r>
            <a:endParaRPr lang="en-GB" sz="5400" i="0">
              <a:solidFill>
                <a:schemeClr val="dk2"/>
              </a:solidFill>
              <a:latin typeface="Anton"/>
              <a:ea typeface="Anton"/>
              <a:cs typeface="Anton"/>
            </a:endParaRPr>
          </a:p>
          <a:p>
            <a:pPr marL="0" indent="0" algn="ctr">
              <a:lnSpc>
                <a:spcPct val="0"/>
              </a:lnSpc>
              <a:spcAft>
                <a:spcPct val="60000"/>
              </a:spcAft>
            </a:pPr>
            <a:r>
              <a:rPr lang="en-GB" sz="5400" i="0">
                <a:solidFill>
                  <a:schemeClr val="dk2"/>
                </a:solidFill>
                <a:latin typeface="Anton"/>
                <a:ea typeface="Anton"/>
                <a:cs typeface="Anton"/>
              </a:rPr>
              <a:t> Prometheus</a:t>
            </a:r>
            <a:endParaRPr lang="en-GB" sz="5400" i="0">
              <a:solidFill>
                <a:schemeClr val="dk2"/>
              </a:solidFill>
              <a:latin typeface="Anton"/>
              <a:ea typeface="Anton"/>
              <a:cs typeface="Anton"/>
            </a:endParaRPr>
          </a:p>
        </p:txBody>
      </p:sp>
      <p:pic>
        <p:nvPicPr>
          <p:cNvPr id="484" name="Google Shape;484;p46"/>
          <p:cNvPicPr preferRelativeResize="0"/>
          <p:nvPr/>
        </p:nvPicPr>
        <p:blipFill rotWithShape="1">
          <a:blip r:embed="rId2"/>
          <a:srcRect l="50634" t="9752" r="43731" b="81493"/>
          <a:stretch>
            <a:fillRect/>
          </a:stretch>
        </p:blipFill>
        <p:spPr>
          <a:xfrm rot="10800000" flipH="1">
            <a:off x="-4007470" y="271606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3060065" y="187325"/>
            <a:ext cx="304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4800" b="1">
                <a:solidFill>
                  <a:schemeClr val="bg2"/>
                </a:solidFill>
                <a:latin typeface="Anton"/>
                <a:ea typeface="Anton"/>
                <a:cs typeface="Anton"/>
              </a:rPr>
              <a:t>Contents</a:t>
            </a:r>
            <a:endParaRPr lang="en-US" altLang="en-GB" sz="4800" b="1">
              <a:solidFill>
                <a:schemeClr val="bg2"/>
              </a:solidFill>
              <a:latin typeface="Anton"/>
              <a:ea typeface="Anton"/>
              <a:cs typeface="Anton"/>
            </a:endParaRPr>
          </a:p>
        </p:txBody>
      </p:sp>
      <p:sp>
        <p:nvSpPr>
          <p:cNvPr id="2" name="Google Shape;478;p46"/>
          <p:cNvSpPr txBox="1"/>
          <p:nvPr/>
        </p:nvSpPr>
        <p:spPr>
          <a:xfrm>
            <a:off x="323215" y="-1740535"/>
            <a:ext cx="8227695" cy="942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bg2"/>
                </a:solidFill>
              </a:rPr>
              <a:t>The Monitoring Challenge</a:t>
            </a:r>
            <a:endParaRPr lang="en-US" altLang="en-GB" b="1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8128663" y="41170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912688" y="231003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59788" y="39474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142262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7701953" y="123035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0" name="Google Shape;390;p42"/>
          <p:cNvSpPr/>
          <p:nvPr/>
        </p:nvSpPr>
        <p:spPr>
          <a:xfrm>
            <a:off x="8028403" y="123035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p42"/>
          <p:cNvSpPr/>
          <p:nvPr/>
        </p:nvSpPr>
        <p:spPr>
          <a:xfrm>
            <a:off x="8354853" y="123035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200305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913245" y="372121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032396" y="273850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6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9711070" y="3125005"/>
            <a:ext cx="254775" cy="395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/>
          <p:cNvGraphicFramePr/>
          <p:nvPr>
            <p:custDataLst>
              <p:tags r:id="rId2"/>
            </p:custDataLst>
          </p:nvPr>
        </p:nvGraphicFramePr>
        <p:xfrm>
          <a:off x="9937750" y="1757045"/>
          <a:ext cx="262509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509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FF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00B05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rgbClr val="00B050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With Monitoring</a:t>
                      </a:r>
                      <a:endParaRPr lang="en-US" altLang="en-US" sz="1800">
                        <a:solidFill>
                          <a:srgbClr val="00B05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00B05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Real-time visibility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Proactive problem detection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Prevent issues before users notice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Data-driven decisions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Optimize performance &amp; costs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</a:txBody>
                  <a:tcPr>
                    <a:lnL w="76200">
                      <a:solidFill>
                        <a:srgbClr val="00B05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6DE"/>
                    </a:solidFill>
                  </a:tcPr>
                </a:tc>
              </a:tr>
            </a:tbl>
          </a:graphicData>
        </a:graphic>
      </p:graphicFrame>
      <p:grpSp>
        <p:nvGrpSpPr>
          <p:cNvPr id="10928" name="Google Shape;10928;p118"/>
          <p:cNvGrpSpPr/>
          <p:nvPr/>
        </p:nvGrpSpPr>
        <p:grpSpPr>
          <a:xfrm>
            <a:off x="10172631" y="1935419"/>
            <a:ext cx="356196" cy="265631"/>
            <a:chOff x="5216456" y="3725484"/>
            <a:chExt cx="356196" cy="265631"/>
          </a:xfrm>
          <a:solidFill>
            <a:srgbClr val="00B050"/>
          </a:solidFill>
        </p:grpSpPr>
        <p:sp>
          <p:nvSpPr>
            <p:cNvPr id="10929" name="Google Shape;10929;p11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0" name="Google Shape;10930;p11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9" name="Table 8"/>
          <p:cNvGraphicFramePr/>
          <p:nvPr>
            <p:custDataLst>
              <p:tags r:id="rId3"/>
            </p:custDataLst>
          </p:nvPr>
        </p:nvGraphicFramePr>
        <p:xfrm>
          <a:off x="-3352800" y="1457960"/>
          <a:ext cx="262509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5090"/>
              </a:tblGrid>
              <a:tr h="2895600">
                <a:tc>
                  <a:txBody>
                    <a:bodyPr/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FF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C0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rgbClr val="C00000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Without Monitoring</a:t>
                      </a:r>
                      <a:endParaRPr lang="en-US" altLang="en-US" sz="1800">
                        <a:solidFill>
                          <a:srgbClr val="C0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C0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Blind to system health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Reactive problem solving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Downtime = Lost revenue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No performance insights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User complaints = First alert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</a:txBody>
                  <a:tcPr>
                    <a:lnL w="76200">
                      <a:solidFill>
                        <a:srgbClr val="C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</a:tbl>
          </a:graphicData>
        </a:graphic>
      </p:graphicFrame>
      <p:grpSp>
        <p:nvGrpSpPr>
          <p:cNvPr id="10980" name="Google Shape;10980;p118"/>
          <p:cNvGrpSpPr/>
          <p:nvPr/>
        </p:nvGrpSpPr>
        <p:grpSpPr>
          <a:xfrm>
            <a:off x="-3060700" y="1564005"/>
            <a:ext cx="317500" cy="373380"/>
            <a:chOff x="5779408" y="3699191"/>
            <a:chExt cx="317645" cy="318757"/>
          </a:xfrm>
          <a:solidFill>
            <a:srgbClr val="C00000"/>
          </a:solidFill>
        </p:grpSpPr>
        <p:sp>
          <p:nvSpPr>
            <p:cNvPr id="10981" name="Google Shape;10981;p11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2" name="Google Shape;10982;p11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602615" y="1877060"/>
            <a:ext cx="2174240" cy="298704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1043940" y="3865880"/>
            <a:ext cx="1154430" cy="90551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5"/>
          <a:stretch>
            <a:fillRect/>
          </a:stretch>
        </p:blipFill>
        <p:spPr>
          <a:xfrm>
            <a:off x="839470" y="915670"/>
            <a:ext cx="1685925" cy="156972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6">
            <a:grayscl/>
          </a:blip>
          <a:stretch>
            <a:fillRect/>
          </a:stretch>
        </p:blipFill>
        <p:spPr>
          <a:xfrm rot="5400000">
            <a:off x="1179830" y="3318510"/>
            <a:ext cx="871220" cy="67373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7"/>
          <a:stretch>
            <a:fillRect/>
          </a:stretch>
        </p:blipFill>
        <p:spPr>
          <a:xfrm>
            <a:off x="1074420" y="2860040"/>
            <a:ext cx="1137285" cy="1102995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6300470" y="1851660"/>
            <a:ext cx="2174240" cy="298704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781935" y="2615565"/>
            <a:ext cx="3518535" cy="279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708400" y="2203450"/>
            <a:ext cx="1866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No output !</a:t>
            </a:r>
            <a:endParaRPr lang="en-US" sz="18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771775" y="3579495"/>
            <a:ext cx="3528695" cy="6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3235325" y="3161665"/>
            <a:ext cx="2411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Where is the data?</a:t>
            </a:r>
            <a:endParaRPr lang="en-US" sz="18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16370" y="2211705"/>
            <a:ext cx="1728470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Payment Gateway</a:t>
            </a:r>
            <a:endParaRPr lang="en-US" sz="16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28040" y="2139315"/>
            <a:ext cx="1728470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Database</a:t>
            </a:r>
            <a:endParaRPr lang="en-US" sz="16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1" name="Picture 30"/>
          <p:cNvPicPr/>
          <p:nvPr/>
        </p:nvPicPr>
        <p:blipFill>
          <a:blip r:embed="rId4"/>
          <a:stretch>
            <a:fillRect/>
          </a:stretch>
        </p:blipFill>
        <p:spPr>
          <a:xfrm>
            <a:off x="6745605" y="3865880"/>
            <a:ext cx="1154430" cy="90551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6">
            <a:grayscl/>
          </a:blip>
          <a:stretch>
            <a:fillRect/>
          </a:stretch>
        </p:blipFill>
        <p:spPr>
          <a:xfrm rot="5400000">
            <a:off x="6921500" y="3298190"/>
            <a:ext cx="871220" cy="673735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7"/>
          <a:stretch>
            <a:fillRect/>
          </a:stretch>
        </p:blipFill>
        <p:spPr>
          <a:xfrm>
            <a:off x="6789420" y="2967990"/>
            <a:ext cx="1137285" cy="1102995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8"/>
          <a:stretch>
            <a:fillRect/>
          </a:stretch>
        </p:blipFill>
        <p:spPr>
          <a:xfrm>
            <a:off x="6876415" y="2705735"/>
            <a:ext cx="950595" cy="972820"/>
          </a:xfrm>
          <a:prstGeom prst="rect">
            <a:avLst/>
          </a:prstGeom>
        </p:spPr>
      </p:pic>
      <p:sp>
        <p:nvSpPr>
          <p:cNvPr id="39" name="Google Shape;478;p46"/>
          <p:cNvSpPr txBox="1"/>
          <p:nvPr/>
        </p:nvSpPr>
        <p:spPr>
          <a:xfrm>
            <a:off x="187960" y="468630"/>
            <a:ext cx="8227695" cy="942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bg2"/>
                </a:solidFill>
              </a:rPr>
              <a:t>The Monitoring Challenge</a:t>
            </a:r>
            <a:endParaRPr lang="en-US" altLang="en-GB" b="1">
              <a:solidFill>
                <a:schemeClr val="bg2"/>
              </a:solidFill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3060065" y="5884545"/>
            <a:ext cx="304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4800" b="1">
                <a:solidFill>
                  <a:schemeClr val="bg2"/>
                </a:solidFill>
                <a:latin typeface="Anton"/>
                <a:ea typeface="Anton"/>
                <a:cs typeface="Anton"/>
              </a:rPr>
              <a:t>Contents</a:t>
            </a:r>
            <a:endParaRPr lang="en-US" altLang="en-GB" sz="4800" b="1">
              <a:solidFill>
                <a:schemeClr val="bg2"/>
              </a:solidFill>
              <a:latin typeface="Anton"/>
              <a:ea typeface="Anton"/>
              <a:cs typeface="Anton"/>
            </a:endParaRPr>
          </a:p>
        </p:txBody>
      </p:sp>
      <p:sp>
        <p:nvSpPr>
          <p:cNvPr id="64" name="Google Shape;406;p44">
            <a:hlinkClick r:id="rId9" action="ppaction://hlinksldjump"/>
          </p:cNvPr>
          <p:cNvSpPr txBox="1"/>
          <p:nvPr/>
        </p:nvSpPr>
        <p:spPr>
          <a:xfrm>
            <a:off x="-7346315" y="1116330"/>
            <a:ext cx="3044825" cy="3600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01.</a:t>
            </a:r>
            <a:r>
              <a:rPr lang="en-US" altLang="en-US"/>
              <a:t>The Monitoring Challenge</a:t>
            </a:r>
            <a:endParaRPr lang="en-US" altLang="en-US"/>
          </a:p>
        </p:txBody>
      </p:sp>
      <p:sp>
        <p:nvSpPr>
          <p:cNvPr id="65" name="Google Shape;408;p44">
            <a:hlinkClick r:id="rId9" action="ppaction://hlinksldjump"/>
          </p:cNvPr>
          <p:cNvSpPr txBox="1"/>
          <p:nvPr/>
        </p:nvSpPr>
        <p:spPr>
          <a:xfrm>
            <a:off x="-7021830" y="2615565"/>
            <a:ext cx="2720340" cy="4533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02.</a:t>
            </a:r>
            <a:r>
              <a:rPr lang="en-GB"/>
              <a:t> </a:t>
            </a:r>
            <a:r>
              <a:rPr lang="en-US" altLang="en-US"/>
              <a:t>Introduction to Prometheus</a:t>
            </a:r>
            <a:endParaRPr lang="en-US" altLang="en-US"/>
          </a:p>
        </p:txBody>
      </p:sp>
      <p:sp>
        <p:nvSpPr>
          <p:cNvPr id="66" name="Google Shape;410;p44">
            <a:hlinkClick r:id="rId9" action="ppaction://hlinksldjump"/>
          </p:cNvPr>
          <p:cNvSpPr txBox="1"/>
          <p:nvPr/>
        </p:nvSpPr>
        <p:spPr>
          <a:xfrm>
            <a:off x="-7554820" y="4311939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03.</a:t>
            </a:r>
            <a:r>
              <a:rPr lang="en-GB"/>
              <a:t> </a:t>
            </a:r>
            <a:r>
              <a:rPr lang="en-US" altLang="en-US"/>
              <a:t>Introduction to Grafana</a:t>
            </a:r>
            <a:endParaRPr lang="en-US" altLang="en-US"/>
          </a:p>
        </p:txBody>
      </p:sp>
      <p:sp>
        <p:nvSpPr>
          <p:cNvPr id="69" name="Google Shape;413;p44">
            <a:hlinkClick r:id="rId9" action="ppaction://hlinksldjump"/>
          </p:cNvPr>
          <p:cNvSpPr txBox="1"/>
          <p:nvPr/>
        </p:nvSpPr>
        <p:spPr>
          <a:xfrm>
            <a:off x="13500890" y="1275881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04.</a:t>
            </a:r>
            <a:r>
              <a:rPr lang="en-GB"/>
              <a:t> </a:t>
            </a:r>
            <a:r>
              <a:rPr lang="en-US" altLang="en-US"/>
              <a:t>How they work together?</a:t>
            </a:r>
            <a:endParaRPr lang="en-US" altLang="en-US"/>
          </a:p>
        </p:txBody>
      </p:sp>
      <p:sp>
        <p:nvSpPr>
          <p:cNvPr id="70" name="Google Shape;414;p44">
            <a:hlinkClick r:id="rId9" action="ppaction://hlinksldjump"/>
          </p:cNvPr>
          <p:cNvSpPr txBox="1"/>
          <p:nvPr/>
        </p:nvSpPr>
        <p:spPr>
          <a:xfrm>
            <a:off x="13500890" y="2775237"/>
            <a:ext cx="3253200" cy="45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05.</a:t>
            </a:r>
            <a:r>
              <a:rPr lang="en-GB"/>
              <a:t> </a:t>
            </a:r>
            <a:r>
              <a:rPr lang="en-US" altLang="en-US"/>
              <a:t>Best Practices &amp; Use Cases</a:t>
            </a:r>
            <a:endParaRPr lang="en-US" altLang="en-US"/>
          </a:p>
        </p:txBody>
      </p:sp>
      <p:sp>
        <p:nvSpPr>
          <p:cNvPr id="71" name="Google Shape;416;p44">
            <a:hlinkClick r:id="rId9" action="ppaction://hlinksldjump"/>
          </p:cNvPr>
          <p:cNvSpPr txBox="1"/>
          <p:nvPr/>
        </p:nvSpPr>
        <p:spPr>
          <a:xfrm>
            <a:off x="13461520" y="4155729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06.</a:t>
            </a:r>
            <a:r>
              <a:rPr lang="en-GB"/>
              <a:t> </a:t>
            </a:r>
            <a:r>
              <a:rPr lang="en-US" altLang="en-US"/>
              <a:t>Live Demo</a:t>
            </a:r>
            <a:endParaRPr lang="en-US" altLang="en-US"/>
          </a:p>
        </p:txBody>
      </p:sp>
      <p:sp>
        <p:nvSpPr>
          <p:cNvPr id="76" name="Cloud 75"/>
          <p:cNvSpPr/>
          <p:nvPr/>
        </p:nvSpPr>
        <p:spPr>
          <a:xfrm>
            <a:off x="3564255" y="3736340"/>
            <a:ext cx="1943735" cy="935990"/>
          </a:xfrm>
          <a:prstGeom prst="cloud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Where is the Problem?</a:t>
            </a:r>
            <a:endParaRPr lang="en-US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/>
      <p:bldP spid="24" grpId="1"/>
      <p:bldP spid="76" grpId="0" animBg="1"/>
      <p:bldP spid="7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5212743" y="34883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485958" y="157851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70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1285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913245" y="300366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5116476" y="210985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612958" y="170551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221438" y="83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612958" y="170551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478;p46"/>
          <p:cNvSpPr txBox="1"/>
          <p:nvPr/>
        </p:nvSpPr>
        <p:spPr>
          <a:xfrm>
            <a:off x="187960" y="468630"/>
            <a:ext cx="8227695" cy="9423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bg2"/>
                </a:solidFill>
              </a:rPr>
              <a:t>The Monitoring Challenge</a:t>
            </a:r>
            <a:endParaRPr lang="en-US" altLang="en-GB" b="1">
              <a:solidFill>
                <a:schemeClr val="bg2"/>
              </a:solidFill>
            </a:endParaRPr>
          </a:p>
        </p:txBody>
      </p:sp>
      <p:sp>
        <p:nvSpPr>
          <p:cNvPr id="40" name="Google Shape;479;p46"/>
          <p:cNvSpPr/>
          <p:nvPr/>
        </p:nvSpPr>
        <p:spPr>
          <a:xfrm>
            <a:off x="7812675" y="12621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C050"/>
              </a:solidFill>
            </a:endParaRPr>
          </a:p>
        </p:txBody>
      </p:sp>
      <p:sp>
        <p:nvSpPr>
          <p:cNvPr id="41" name="Google Shape;480;p46"/>
          <p:cNvSpPr/>
          <p:nvPr/>
        </p:nvSpPr>
        <p:spPr>
          <a:xfrm>
            <a:off x="8139125" y="12621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81;p46"/>
          <p:cNvSpPr/>
          <p:nvPr/>
        </p:nvSpPr>
        <p:spPr>
          <a:xfrm>
            <a:off x="8465575" y="12621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aphicFrame>
        <p:nvGraphicFramePr>
          <p:cNvPr id="43" name="Table 42"/>
          <p:cNvGraphicFramePr/>
          <p:nvPr>
            <p:custDataLst>
              <p:tags r:id="rId2"/>
            </p:custDataLst>
          </p:nvPr>
        </p:nvGraphicFramePr>
        <p:xfrm>
          <a:off x="5400675" y="1693545"/>
          <a:ext cx="2625090" cy="201168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62509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FF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00B05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rgbClr val="00B050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With Monitoring</a:t>
                      </a:r>
                      <a:endParaRPr lang="en-US" altLang="en-US" sz="1800">
                        <a:solidFill>
                          <a:srgbClr val="00B05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• Real-time visibility</a:t>
                      </a:r>
                      <a:endParaRPr lang="en-US" altLang="en-US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• Proactive problem detection</a:t>
                      </a:r>
                      <a:endParaRPr lang="en-US" altLang="en-US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• Prevent issues before users notice</a:t>
                      </a:r>
                      <a:endParaRPr lang="en-US" altLang="en-US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• Data-driven decisions</a:t>
                      </a:r>
                      <a:endParaRPr lang="en-US" altLang="en-US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• Optimize performance &amp; costs</a:t>
                      </a:r>
                      <a:endParaRPr lang="en-US" altLang="en-US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</a:txBody>
                  <a:tcPr>
                    <a:lnL w="76200">
                      <a:solidFill>
                        <a:srgbClr val="00B05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6D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Table 43"/>
          <p:cNvGraphicFramePr/>
          <p:nvPr>
            <p:custDataLst>
              <p:tags r:id="rId3"/>
            </p:custDataLst>
          </p:nvPr>
        </p:nvGraphicFramePr>
        <p:xfrm>
          <a:off x="895350" y="1707515"/>
          <a:ext cx="2625090" cy="28956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625090"/>
              </a:tblGrid>
              <a:tr h="2895600">
                <a:tc>
                  <a:txBody>
                    <a:bodyPr/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FF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C0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rgbClr val="C00000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Without Monitoring</a:t>
                      </a:r>
                      <a:endParaRPr lang="en-US" altLang="en-US" sz="1800">
                        <a:solidFill>
                          <a:srgbClr val="C0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• Blind to system health</a:t>
                      </a:r>
                      <a:endParaRPr lang="en-US" altLang="en-US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• Reactive problem solving</a:t>
                      </a:r>
                      <a:endParaRPr lang="en-US" altLang="en-US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• Downtime = Lost revenue</a:t>
                      </a:r>
                      <a:endParaRPr lang="en-US" altLang="en-US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• No performance insights</a:t>
                      </a:r>
                      <a:endParaRPr lang="en-US" altLang="en-US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• User complaints = First alert</a:t>
                      </a:r>
                      <a:endParaRPr lang="en-US" altLang="en-US">
                        <a:solidFill>
                          <a:schemeClr val="bg1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</a:txBody>
                  <a:tcPr>
                    <a:lnL w="76200">
                      <a:solidFill>
                        <a:srgbClr val="C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</a:tbl>
          </a:graphicData>
        </a:graphic>
      </p:graphicFrame>
      <p:grpSp>
        <p:nvGrpSpPr>
          <p:cNvPr id="45" name="Google Shape;10928;p118"/>
          <p:cNvGrpSpPr/>
          <p:nvPr/>
        </p:nvGrpSpPr>
        <p:grpSpPr>
          <a:xfrm>
            <a:off x="5635556" y="1871919"/>
            <a:ext cx="356196" cy="265631"/>
            <a:chOff x="5216456" y="3725484"/>
            <a:chExt cx="356196" cy="265631"/>
          </a:xfrm>
          <a:solidFill>
            <a:srgbClr val="00B050"/>
          </a:solidFill>
        </p:grpSpPr>
        <p:sp>
          <p:nvSpPr>
            <p:cNvPr id="46" name="Google Shape;10929;p11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10930;p11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" name="Google Shape;10980;p118"/>
          <p:cNvGrpSpPr/>
          <p:nvPr/>
        </p:nvGrpSpPr>
        <p:grpSpPr>
          <a:xfrm>
            <a:off x="1187450" y="1813560"/>
            <a:ext cx="317500" cy="373380"/>
            <a:chOff x="5779408" y="3699191"/>
            <a:chExt cx="317645" cy="318757"/>
          </a:xfrm>
          <a:solidFill>
            <a:srgbClr val="C00000"/>
          </a:solidFill>
        </p:grpSpPr>
        <p:sp>
          <p:nvSpPr>
            <p:cNvPr id="49" name="Google Shape;10981;p11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10982;p11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7" name="Google Shape;418;p44"/>
          <p:cNvSpPr/>
          <p:nvPr/>
        </p:nvSpPr>
        <p:spPr>
          <a:xfrm>
            <a:off x="4340372" y="316394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419;p44"/>
          <p:cNvSpPr/>
          <p:nvPr/>
        </p:nvSpPr>
        <p:spPr>
          <a:xfrm>
            <a:off x="4340372" y="482646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59" name="Google Shape;420;p44"/>
          <p:cNvCxnSpPr/>
          <p:nvPr/>
        </p:nvCxnSpPr>
        <p:spPr>
          <a:xfrm>
            <a:off x="4372622" y="3296388"/>
            <a:ext cx="0" cy="177228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421;p44"/>
          <p:cNvSpPr/>
          <p:nvPr/>
        </p:nvSpPr>
        <p:spPr>
          <a:xfrm>
            <a:off x="4340372" y="148731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61" name="Google Shape;422;p44"/>
          <p:cNvCxnSpPr/>
          <p:nvPr/>
        </p:nvCxnSpPr>
        <p:spPr>
          <a:xfrm flipV="1">
            <a:off x="4372622" y="1279898"/>
            <a:ext cx="0" cy="212598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490;p47"/>
          <p:cNvSpPr txBox="1"/>
          <p:nvPr/>
        </p:nvSpPr>
        <p:spPr>
          <a:xfrm>
            <a:off x="2124305" y="6476220"/>
            <a:ext cx="4988100" cy="123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Open-source monitoring and alerting toolkit designed for reliability and scalability</a:t>
            </a:r>
            <a:endParaRPr lang="en-US" altLang="en-US"/>
          </a:p>
        </p:txBody>
      </p:sp>
      <p:sp>
        <p:nvSpPr>
          <p:cNvPr id="64" name="Google Shape;501;p48"/>
          <p:cNvSpPr txBox="1"/>
          <p:nvPr/>
        </p:nvSpPr>
        <p:spPr>
          <a:xfrm>
            <a:off x="1594761" y="5740541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48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What is</a:t>
            </a:r>
            <a:r>
              <a:rPr lang="en-US" altLang="en-US" sz="2800" b="1">
                <a:solidFill>
                  <a:schemeClr val="dk2"/>
                </a:solidFill>
              </a:rPr>
              <a:t> Prometheus?</a:t>
            </a:r>
            <a:endParaRPr lang="en-US" altLang="en-US" sz="2800" b="1">
              <a:solidFill>
                <a:schemeClr val="dk2"/>
              </a:solidFill>
            </a:endParaRPr>
          </a:p>
        </p:txBody>
      </p:sp>
      <p:pic>
        <p:nvPicPr>
          <p:cNvPr id="65" name="Google Shape;495;p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700155" y="-3764807"/>
            <a:ext cx="3496350" cy="34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-2832542" y="238242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ounded Rectangle 17"/>
          <p:cNvSpPr/>
          <p:nvPr/>
        </p:nvSpPr>
        <p:spPr>
          <a:xfrm>
            <a:off x="-3142615" y="1949450"/>
            <a:ext cx="2174240" cy="298704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-2701290" y="3938270"/>
            <a:ext cx="1154430" cy="905510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6">
            <a:grayscl/>
          </a:blip>
          <a:stretch>
            <a:fillRect/>
          </a:stretch>
        </p:blipFill>
        <p:spPr>
          <a:xfrm rot="5400000">
            <a:off x="-2565400" y="3390900"/>
            <a:ext cx="871220" cy="673735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7"/>
          <a:stretch>
            <a:fillRect/>
          </a:stretch>
        </p:blipFill>
        <p:spPr>
          <a:xfrm>
            <a:off x="-2670810" y="2932430"/>
            <a:ext cx="1137285" cy="1102995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-2917190" y="2211705"/>
            <a:ext cx="1728470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Database</a:t>
            </a:r>
            <a:endParaRPr lang="en-US" sz="16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4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12280546" y="2666746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ounded Rectangle 24"/>
          <p:cNvSpPr/>
          <p:nvPr/>
        </p:nvSpPr>
        <p:spPr>
          <a:xfrm>
            <a:off x="10548620" y="1779905"/>
            <a:ext cx="2174240" cy="298704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0764520" y="2139950"/>
            <a:ext cx="1728470" cy="72009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6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Payment Gateway</a:t>
            </a:r>
            <a:endParaRPr lang="en-US" sz="16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31" name="Picture 30"/>
          <p:cNvPicPr/>
          <p:nvPr/>
        </p:nvPicPr>
        <p:blipFill>
          <a:blip r:embed="rId5"/>
          <a:stretch>
            <a:fillRect/>
          </a:stretch>
        </p:blipFill>
        <p:spPr>
          <a:xfrm>
            <a:off x="10993755" y="3794125"/>
            <a:ext cx="1154430" cy="905510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>
          <a:blip r:embed="rId6">
            <a:grayscl/>
          </a:blip>
          <a:stretch>
            <a:fillRect/>
          </a:stretch>
        </p:blipFill>
        <p:spPr>
          <a:xfrm rot="5400000">
            <a:off x="11169650" y="3226435"/>
            <a:ext cx="871220" cy="673735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7"/>
          <a:stretch>
            <a:fillRect/>
          </a:stretch>
        </p:blipFill>
        <p:spPr>
          <a:xfrm>
            <a:off x="11037570" y="2896235"/>
            <a:ext cx="1137285" cy="1102995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8"/>
          <a:stretch>
            <a:fillRect/>
          </a:stretch>
        </p:blipFill>
        <p:spPr>
          <a:xfrm>
            <a:off x="11124565" y="2633980"/>
            <a:ext cx="950595" cy="972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8128663" y="33994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912688" y="159248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7050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4135158" y="12367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0" name="Google Shape;390;p42"/>
          <p:cNvSpPr/>
          <p:nvPr/>
        </p:nvSpPr>
        <p:spPr>
          <a:xfrm>
            <a:off x="4461608" y="12367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p42"/>
          <p:cNvSpPr/>
          <p:nvPr/>
        </p:nvSpPr>
        <p:spPr>
          <a:xfrm>
            <a:off x="4788058" y="12367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1285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913245" y="300366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699238" y="1412503"/>
            <a:ext cx="574401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7"/>
          <p:cNvSpPr txBox="1"/>
          <p:nvPr/>
        </p:nvSpPr>
        <p:spPr>
          <a:xfrm>
            <a:off x="2077950" y="3379325"/>
            <a:ext cx="4988100" cy="123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Open-source monitoring and alerting toolkit designed for reliability and scalability</a:t>
            </a:r>
            <a:endParaRPr lang="en-US" altLang="en-US"/>
          </a:p>
        </p:txBody>
      </p:sp>
      <p:pic>
        <p:nvPicPr>
          <p:cNvPr id="495" name="Google Shape;495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25115" y="123825"/>
            <a:ext cx="3496310" cy="288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8"/>
          <p:cNvSpPr txBox="1"/>
          <p:nvPr/>
        </p:nvSpPr>
        <p:spPr>
          <a:xfrm>
            <a:off x="1548130" y="2643505"/>
            <a:ext cx="6322695" cy="6019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What is</a:t>
            </a:r>
            <a:r>
              <a:rPr lang="en-US" altLang="en-US" sz="2800" b="1">
                <a:solidFill>
                  <a:schemeClr val="dk2"/>
                </a:solidFill>
              </a:rPr>
              <a:t> Prometheus?</a:t>
            </a:r>
            <a:endParaRPr lang="en-US" altLang="en-US" sz="2800" b="1">
              <a:solidFill>
                <a:schemeClr val="dk2"/>
              </a:solidFill>
            </a:endParaRPr>
          </a:p>
        </p:txBody>
      </p:sp>
      <p:graphicFrame>
        <p:nvGraphicFramePr>
          <p:cNvPr id="6" name="Table 5"/>
          <p:cNvGraphicFramePr/>
          <p:nvPr>
            <p:custDataLst>
              <p:tags r:id="rId3"/>
            </p:custDataLst>
          </p:nvPr>
        </p:nvGraphicFramePr>
        <p:xfrm>
          <a:off x="12959715" y="1741805"/>
          <a:ext cx="2482850" cy="2895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4828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FF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00B05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rgbClr val="00B050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With Monitoring</a:t>
                      </a:r>
                      <a:endParaRPr lang="en-US" altLang="en-US" sz="1800">
                        <a:solidFill>
                          <a:srgbClr val="00B05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00B05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Real-time visibility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Proactive problem detection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Prevent issues before users notice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Data-driven decisions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Optimize performance &amp; costs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</a:txBody>
                  <a:tcPr>
                    <a:lnL w="76200">
                      <a:solidFill>
                        <a:srgbClr val="00B05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6DE"/>
                    </a:solidFill>
                  </a:tcPr>
                </a:tc>
              </a:tr>
            </a:tbl>
          </a:graphicData>
        </a:graphic>
      </p:graphicFrame>
      <p:grpSp>
        <p:nvGrpSpPr>
          <p:cNvPr id="10928" name="Google Shape;10928;p118"/>
          <p:cNvGrpSpPr/>
          <p:nvPr/>
        </p:nvGrpSpPr>
        <p:grpSpPr>
          <a:xfrm>
            <a:off x="13052356" y="1920179"/>
            <a:ext cx="356196" cy="265631"/>
            <a:chOff x="5216456" y="3725484"/>
            <a:chExt cx="356196" cy="265631"/>
          </a:xfrm>
          <a:solidFill>
            <a:srgbClr val="00B050"/>
          </a:solidFill>
        </p:grpSpPr>
        <p:sp>
          <p:nvSpPr>
            <p:cNvPr id="10929" name="Google Shape;10929;p11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0" name="Google Shape;10930;p11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7" name="Table 6"/>
          <p:cNvGraphicFramePr/>
          <p:nvPr>
            <p:custDataLst>
              <p:tags r:id="rId4"/>
            </p:custDataLst>
          </p:nvPr>
        </p:nvGraphicFramePr>
        <p:xfrm>
          <a:off x="-3414395" y="1814195"/>
          <a:ext cx="2625090" cy="2895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625090"/>
              </a:tblGrid>
              <a:tr h="2895600">
                <a:tc>
                  <a:txBody>
                    <a:bodyPr/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FF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C0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rgbClr val="C00000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Without Monitoring</a:t>
                      </a:r>
                      <a:endParaRPr lang="en-US" altLang="en-US" sz="1800">
                        <a:solidFill>
                          <a:srgbClr val="C0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C0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Blind to system health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Reactive problem solving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Downtime = Lost revenue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No performance insights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User complaints = First alert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</a:txBody>
                  <a:tcPr>
                    <a:lnL w="76200">
                      <a:solidFill>
                        <a:srgbClr val="C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</a:tbl>
          </a:graphicData>
        </a:graphic>
      </p:graphicFrame>
      <p:grpSp>
        <p:nvGrpSpPr>
          <p:cNvPr id="10980" name="Google Shape;10980;p118"/>
          <p:cNvGrpSpPr/>
          <p:nvPr/>
        </p:nvGrpSpPr>
        <p:grpSpPr>
          <a:xfrm>
            <a:off x="-3122295" y="1920240"/>
            <a:ext cx="317500" cy="373380"/>
            <a:chOff x="5779408" y="3699191"/>
            <a:chExt cx="317645" cy="318757"/>
          </a:xfrm>
          <a:solidFill>
            <a:srgbClr val="C00000"/>
          </a:solidFill>
        </p:grpSpPr>
        <p:sp>
          <p:nvSpPr>
            <p:cNvPr id="10981" name="Google Shape;10981;p11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2" name="Google Shape;10982;p11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03" name="Google Shape;503;p48"/>
          <p:cNvSpPr txBox="1"/>
          <p:nvPr/>
        </p:nvSpPr>
        <p:spPr>
          <a:xfrm>
            <a:off x="-2917255" y="1131810"/>
            <a:ext cx="2715000" cy="4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Key Features</a:t>
            </a:r>
            <a:endParaRPr lang="en-US" altLang="en-US"/>
          </a:p>
        </p:txBody>
      </p:sp>
      <p:sp>
        <p:nvSpPr>
          <p:cNvPr id="504" name="Google Shape;504;p48"/>
          <p:cNvSpPr txBox="1"/>
          <p:nvPr/>
        </p:nvSpPr>
        <p:spPr>
          <a:xfrm>
            <a:off x="9972495" y="1203330"/>
            <a:ext cx="2715000" cy="40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What It Does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8128663" y="33994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912688" y="159248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705075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7701953" y="18463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0" name="Google Shape;390;p42"/>
          <p:cNvSpPr/>
          <p:nvPr/>
        </p:nvSpPr>
        <p:spPr>
          <a:xfrm>
            <a:off x="8028403" y="18463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1" name="Google Shape;391;p42"/>
          <p:cNvSpPr/>
          <p:nvPr/>
        </p:nvSpPr>
        <p:spPr>
          <a:xfrm>
            <a:off x="8354853" y="18463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1285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913245" y="300366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040245" y="313066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8"/>
          <p:cNvSpPr txBox="1"/>
          <p:nvPr>
            <p:ph type="subTitle" idx="1"/>
          </p:nvPr>
        </p:nvSpPr>
        <p:spPr>
          <a:xfrm>
            <a:off x="1115630" y="1902750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✓ Time-series database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✓ Pull-based metrics collection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✓ Prometheus query language (PromQL)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✓ No distributed storage dependency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✓ Service discovery</a:t>
            </a:r>
            <a:endParaRPr lang="en-US" altLang="en-US"/>
          </a:p>
        </p:txBody>
      </p:sp>
      <p:sp>
        <p:nvSpPr>
          <p:cNvPr id="502" name="Google Shape;502;p48"/>
          <p:cNvSpPr txBox="1"/>
          <p:nvPr/>
        </p:nvSpPr>
        <p:spPr>
          <a:xfrm>
            <a:off x="5723890" y="1924050"/>
            <a:ext cx="2714625" cy="8439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→ Scrapes metrics from targets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→ Stores time-series data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→ Evaluates alert rules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→ Sends alerts via Alertmanager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→ Provides HTTP API for queries</a:t>
            </a:r>
            <a:endParaRPr lang="en-US" altLang="en-US"/>
          </a:p>
        </p:txBody>
      </p:sp>
      <p:sp>
        <p:nvSpPr>
          <p:cNvPr id="503" name="Google Shape;503;p48"/>
          <p:cNvSpPr txBox="1"/>
          <p:nvPr/>
        </p:nvSpPr>
        <p:spPr>
          <a:xfrm>
            <a:off x="1043940" y="1513205"/>
            <a:ext cx="2081530" cy="4108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Key Features</a:t>
            </a:r>
            <a:endParaRPr lang="en-US" altLang="en-US"/>
          </a:p>
        </p:txBody>
      </p:sp>
      <p:sp>
        <p:nvSpPr>
          <p:cNvPr id="504" name="Google Shape;504;p48"/>
          <p:cNvSpPr txBox="1"/>
          <p:nvPr/>
        </p:nvSpPr>
        <p:spPr>
          <a:xfrm>
            <a:off x="6084390" y="1502415"/>
            <a:ext cx="2715000" cy="40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What It Does</a:t>
            </a:r>
            <a:endParaRPr lang="en-US" altLang="en-US"/>
          </a:p>
        </p:txBody>
      </p:sp>
      <p:pic>
        <p:nvPicPr>
          <p:cNvPr id="9" name="Google Shape;482;p46"/>
          <p:cNvPicPr preferRelativeResize="0"/>
          <p:nvPr/>
        </p:nvPicPr>
        <p:blipFill rotWithShape="1">
          <a:blip r:embed="rId2"/>
          <a:srcRect l="4636" t="12184" r="4636" b="12184"/>
          <a:stretch>
            <a:fillRect/>
          </a:stretch>
        </p:blipFill>
        <p:spPr>
          <a:xfrm>
            <a:off x="2844165" y="-3477260"/>
            <a:ext cx="3165475" cy="26371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1;p48"/>
          <p:cNvSpPr txBox="1"/>
          <p:nvPr/>
        </p:nvSpPr>
        <p:spPr>
          <a:xfrm>
            <a:off x="1403350" y="555625"/>
            <a:ext cx="6322695" cy="6019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What is</a:t>
            </a:r>
            <a:r>
              <a:rPr lang="en-US" altLang="en-US" sz="2800" b="1">
                <a:solidFill>
                  <a:schemeClr val="dk2"/>
                </a:solidFill>
              </a:rPr>
              <a:t> Prometheus?</a:t>
            </a:r>
            <a:endParaRPr lang="en-US" altLang="en-US" sz="2800" b="1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5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5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5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 build="p"/>
      <p:bldP spid="500" grpId="1" build="p"/>
      <p:bldP spid="502" grpId="0" build="p"/>
      <p:bldP spid="502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107315" y="1851660"/>
            <a:ext cx="8921750" cy="2952750"/>
          </a:xfrm>
          <a:prstGeom prst="round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81725" y="2167255"/>
            <a:ext cx="2160270" cy="216027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453130" y="2215515"/>
            <a:ext cx="2160270" cy="216027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30885" y="2167255"/>
            <a:ext cx="2160270" cy="216027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8349615" y="4153535"/>
            <a:ext cx="469900" cy="44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39943" y="110099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1331668" y="9883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70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1285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3779770" y="121423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7645046" y="1183386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746863" y="125121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44165" y="-2755900"/>
            <a:ext cx="3496310" cy="2889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/>
          <p:nvPr>
            <p:custDataLst>
              <p:tags r:id="rId3"/>
            </p:custDataLst>
          </p:nvPr>
        </p:nvGraphicFramePr>
        <p:xfrm>
          <a:off x="-2990850" y="1851660"/>
          <a:ext cx="2482850" cy="2895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48285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FF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00B05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rgbClr val="00B050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With Monitoring</a:t>
                      </a:r>
                      <a:endParaRPr lang="en-US" altLang="en-US" sz="1800">
                        <a:solidFill>
                          <a:srgbClr val="00B05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00B05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Real-time visibility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Proactive problem detection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Prevent issues before users notice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Data-driven decisions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Optimize performance &amp; costs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</a:txBody>
                  <a:tcPr>
                    <a:lnL w="76200">
                      <a:solidFill>
                        <a:srgbClr val="00B05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6DE"/>
                    </a:solidFill>
                  </a:tcPr>
                </a:tc>
              </a:tr>
            </a:tbl>
          </a:graphicData>
        </a:graphic>
      </p:graphicFrame>
      <p:grpSp>
        <p:nvGrpSpPr>
          <p:cNvPr id="10928" name="Google Shape;10928;p118"/>
          <p:cNvGrpSpPr/>
          <p:nvPr/>
        </p:nvGrpSpPr>
        <p:grpSpPr>
          <a:xfrm>
            <a:off x="-2898209" y="2030034"/>
            <a:ext cx="356196" cy="265631"/>
            <a:chOff x="5216456" y="3725484"/>
            <a:chExt cx="356196" cy="265631"/>
          </a:xfrm>
          <a:solidFill>
            <a:srgbClr val="00B050"/>
          </a:solidFill>
        </p:grpSpPr>
        <p:sp>
          <p:nvSpPr>
            <p:cNvPr id="10929" name="Google Shape;10929;p11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0" name="Google Shape;10930;p11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7" name="Table 6"/>
          <p:cNvGraphicFramePr/>
          <p:nvPr>
            <p:custDataLst>
              <p:tags r:id="rId4"/>
            </p:custDataLst>
          </p:nvPr>
        </p:nvGraphicFramePr>
        <p:xfrm>
          <a:off x="9828530" y="1707515"/>
          <a:ext cx="2625090" cy="289560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2625090"/>
              </a:tblGrid>
              <a:tr h="2895600">
                <a:tc>
                  <a:txBody>
                    <a:bodyPr/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FF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C0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 sz="1800">
                          <a:solidFill>
                            <a:srgbClr val="C00000"/>
                          </a:solidFill>
                          <a:latin typeface="Comic Sans MS" panose="030F0702030302020204" charset="0"/>
                          <a:cs typeface="Comic Sans MS" panose="030F0702030302020204" charset="0"/>
                        </a:rPr>
                        <a:t>Without Monitoring</a:t>
                      </a:r>
                      <a:endParaRPr lang="en-US" altLang="en-US" sz="1800">
                        <a:solidFill>
                          <a:srgbClr val="C0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endParaRPr lang="en-US" altLang="en-US" sz="1800">
                        <a:solidFill>
                          <a:srgbClr val="C00000"/>
                        </a:solidFill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Blind to system health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Reactive problem solving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Downtime = Lost revenue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No performance insights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en-US">
                          <a:latin typeface="Comic Sans MS" panose="030F0702030302020204" charset="0"/>
                          <a:cs typeface="Comic Sans MS" panose="030F0702030302020204" charset="0"/>
                        </a:rPr>
                        <a:t>• User complaints = First alert</a:t>
                      </a:r>
                      <a:endParaRPr lang="en-US" altLang="en-US">
                        <a:latin typeface="Comic Sans MS" panose="030F0702030302020204" charset="0"/>
                        <a:cs typeface="Comic Sans MS" panose="030F0702030302020204" charset="0"/>
                      </a:endParaRPr>
                    </a:p>
                  </a:txBody>
                  <a:tcPr>
                    <a:lnL w="76200">
                      <a:solidFill>
                        <a:srgbClr val="C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</a:tr>
            </a:tbl>
          </a:graphicData>
        </a:graphic>
      </p:graphicFrame>
      <p:grpSp>
        <p:nvGrpSpPr>
          <p:cNvPr id="10980" name="Google Shape;10980;p118"/>
          <p:cNvGrpSpPr/>
          <p:nvPr/>
        </p:nvGrpSpPr>
        <p:grpSpPr>
          <a:xfrm>
            <a:off x="10120630" y="1813560"/>
            <a:ext cx="317500" cy="373380"/>
            <a:chOff x="5779408" y="3699191"/>
            <a:chExt cx="317645" cy="318757"/>
          </a:xfrm>
          <a:solidFill>
            <a:srgbClr val="C00000"/>
          </a:solidFill>
        </p:grpSpPr>
        <p:sp>
          <p:nvSpPr>
            <p:cNvPr id="10981" name="Google Shape;10981;p118"/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2" name="Google Shape;10982;p118"/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03" name="Google Shape;503;p48"/>
          <p:cNvSpPr txBox="1"/>
          <p:nvPr/>
        </p:nvSpPr>
        <p:spPr>
          <a:xfrm>
            <a:off x="-2917255" y="1131810"/>
            <a:ext cx="2715000" cy="4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Key Features</a:t>
            </a:r>
            <a:endParaRPr lang="en-US" altLang="en-US"/>
          </a:p>
        </p:txBody>
      </p:sp>
      <p:sp>
        <p:nvSpPr>
          <p:cNvPr id="504" name="Google Shape;504;p48"/>
          <p:cNvSpPr txBox="1"/>
          <p:nvPr/>
        </p:nvSpPr>
        <p:spPr>
          <a:xfrm>
            <a:off x="9972495" y="1203330"/>
            <a:ext cx="2715000" cy="40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What It Does</a:t>
            </a:r>
            <a:endParaRPr lang="en-US" altLang="en-US"/>
          </a:p>
        </p:txBody>
      </p:sp>
      <p:sp>
        <p:nvSpPr>
          <p:cNvPr id="8" name="Google Shape;501;p48"/>
          <p:cNvSpPr txBox="1"/>
          <p:nvPr/>
        </p:nvSpPr>
        <p:spPr>
          <a:xfrm>
            <a:off x="1403350" y="555625"/>
            <a:ext cx="6322695" cy="6019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What is</a:t>
            </a:r>
            <a:r>
              <a:rPr lang="en-US" altLang="en-US" sz="2800" b="1">
                <a:solidFill>
                  <a:schemeClr val="dk2"/>
                </a:solidFill>
              </a:rPr>
              <a:t> Prometheus?</a:t>
            </a:r>
            <a:endParaRPr lang="en-US" altLang="en-US" sz="2800" b="1">
              <a:solidFill>
                <a:schemeClr val="dk2"/>
              </a:solidFill>
            </a:endParaRPr>
          </a:p>
        </p:txBody>
      </p:sp>
      <p:sp>
        <p:nvSpPr>
          <p:cNvPr id="2" name="Google Shape;389;p42"/>
          <p:cNvSpPr/>
          <p:nvPr/>
        </p:nvSpPr>
        <p:spPr>
          <a:xfrm>
            <a:off x="7701953" y="18463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390;p42"/>
          <p:cNvSpPr/>
          <p:nvPr/>
        </p:nvSpPr>
        <p:spPr>
          <a:xfrm>
            <a:off x="8028403" y="18463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391;p42"/>
          <p:cNvSpPr/>
          <p:nvPr/>
        </p:nvSpPr>
        <p:spPr>
          <a:xfrm>
            <a:off x="8354853" y="18463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1131570" y="3003550"/>
            <a:ext cx="1184910" cy="125158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3820795" y="3003550"/>
            <a:ext cx="1492250" cy="1129030"/>
          </a:xfrm>
          <a:prstGeom prst="rect">
            <a:avLst/>
          </a:prstGeom>
        </p:spPr>
      </p:pic>
      <p:cxnSp>
        <p:nvCxnSpPr>
          <p:cNvPr id="18" name="Curved Connector 17"/>
          <p:cNvCxnSpPr>
            <a:stCxn id="13" idx="2"/>
            <a:endCxn id="14" idx="2"/>
          </p:cNvCxnSpPr>
          <p:nvPr/>
        </p:nvCxnSpPr>
        <p:spPr>
          <a:xfrm rot="5400000" flipV="1">
            <a:off x="3147695" y="2990215"/>
            <a:ext cx="48260" cy="2722245"/>
          </a:xfrm>
          <a:prstGeom prst="curvedConnector3">
            <a:avLst>
              <a:gd name="adj1" fmla="val 1333552"/>
            </a:avLst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2727960" y="4484370"/>
            <a:ext cx="1196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>
                <a:ln>
                  <a:solidFill>
                    <a:schemeClr val="bg1"/>
                  </a:solidFill>
                </a:ln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Stores</a:t>
            </a:r>
            <a:endParaRPr lang="en-US" sz="1600" b="1">
              <a:ln>
                <a:solidFill>
                  <a:schemeClr val="bg1"/>
                </a:solidFill>
              </a:ln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996055" y="2345055"/>
            <a:ext cx="1316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TSDB</a:t>
            </a:r>
            <a:endParaRPr lang="en-US" sz="24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1131570" y="2238375"/>
            <a:ext cx="18268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Metrics Retreival</a:t>
            </a:r>
            <a:endParaRPr lang="en-US" sz="24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6444615" y="2771140"/>
            <a:ext cx="15906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HTTP Server</a:t>
            </a:r>
            <a:endParaRPr lang="en-US" sz="2800" b="1"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cxnSp>
        <p:nvCxnSpPr>
          <p:cNvPr id="24" name="Curved Connector 23"/>
          <p:cNvCxnSpPr>
            <a:stCxn id="15" idx="0"/>
            <a:endCxn id="14" idx="0"/>
          </p:cNvCxnSpPr>
          <p:nvPr/>
        </p:nvCxnSpPr>
        <p:spPr>
          <a:xfrm rot="16200000" flipH="1" flipV="1">
            <a:off x="5873115" y="827405"/>
            <a:ext cx="48260" cy="2728595"/>
          </a:xfrm>
          <a:prstGeom prst="curvedConnector3">
            <a:avLst>
              <a:gd name="adj1" fmla="val -999342"/>
            </a:avLst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5146675" y="1353820"/>
            <a:ext cx="1639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 b="1">
                <a:ln>
                  <a:solidFill>
                    <a:schemeClr val="bg1"/>
                  </a:solidFill>
                </a:ln>
                <a:solidFill>
                  <a:schemeClr val="bg2"/>
                </a:solidFill>
                <a:latin typeface="Comic Sans MS" panose="030F0702030302020204" charset="0"/>
                <a:cs typeface="Comic Sans MS" panose="030F0702030302020204" charset="0"/>
              </a:rPr>
              <a:t>Sends Queries</a:t>
            </a:r>
            <a:endParaRPr lang="en-US" sz="1600" b="1">
              <a:ln>
                <a:solidFill>
                  <a:schemeClr val="bg1"/>
                </a:solidFill>
              </a:ln>
              <a:solidFill>
                <a:schemeClr val="bg2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482" name="Google Shape;482;p46"/>
          <p:cNvPicPr preferRelativeResize="0"/>
          <p:nvPr/>
        </p:nvPicPr>
        <p:blipFill rotWithShape="1">
          <a:blip r:embed="rId7"/>
          <a:srcRect l="4636" t="12184" r="4636" b="12184"/>
          <a:stretch>
            <a:fillRect/>
          </a:stretch>
        </p:blipFill>
        <p:spPr>
          <a:xfrm>
            <a:off x="2958465" y="-3836670"/>
            <a:ext cx="3165475" cy="263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056755" y="549413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183755" y="562113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7"/>
          <p:cNvSpPr txBox="1"/>
          <p:nvPr>
            <p:ph type="subTitle" idx="1"/>
          </p:nvPr>
        </p:nvSpPr>
        <p:spPr>
          <a:xfrm>
            <a:off x="2221460" y="6180945"/>
            <a:ext cx="4988100" cy="1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Open-source analytics and interactive visualization platform</a:t>
            </a:r>
            <a:endParaRPr lang="en-US" altLang="en-US"/>
          </a:p>
        </p:txBody>
      </p:sp>
      <p:sp>
        <p:nvSpPr>
          <p:cNvPr id="501" name="Google Shape;501;p48"/>
          <p:cNvSpPr txBox="1"/>
          <p:nvPr>
            <p:ph type="ctrTitle"/>
          </p:nvPr>
        </p:nvSpPr>
        <p:spPr>
          <a:xfrm>
            <a:off x="1691916" y="544526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What is </a:t>
            </a:r>
            <a:r>
              <a:rPr lang="en-US" altLang="en-US" sz="2800" b="1">
                <a:solidFill>
                  <a:schemeClr val="dk2"/>
                </a:solidFill>
              </a:rPr>
              <a:t>Grafana?</a:t>
            </a:r>
            <a:endParaRPr lang="en-US" altLang="en-US" sz="2800" b="1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8128663" y="33994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912688" y="159248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70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1285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913245" y="300366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89;p42"/>
          <p:cNvSpPr/>
          <p:nvPr/>
        </p:nvSpPr>
        <p:spPr>
          <a:xfrm>
            <a:off x="4135158" y="12367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390;p42"/>
          <p:cNvSpPr/>
          <p:nvPr/>
        </p:nvSpPr>
        <p:spPr>
          <a:xfrm>
            <a:off x="4461608" y="12367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391;p42"/>
          <p:cNvSpPr/>
          <p:nvPr/>
        </p:nvSpPr>
        <p:spPr>
          <a:xfrm>
            <a:off x="4788058" y="12367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699238" y="1412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040245" y="313066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7"/>
          <p:cNvSpPr txBox="1"/>
          <p:nvPr>
            <p:ph type="subTitle" idx="1"/>
          </p:nvPr>
        </p:nvSpPr>
        <p:spPr>
          <a:xfrm>
            <a:off x="2077950" y="3690475"/>
            <a:ext cx="4988100" cy="1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Open-source analytics and interactive visualization platform</a:t>
            </a:r>
            <a:endParaRPr lang="en-US" altLang="en-US"/>
          </a:p>
        </p:txBody>
      </p:sp>
      <p:sp>
        <p:nvSpPr>
          <p:cNvPr id="501" name="Google Shape;501;p48"/>
          <p:cNvSpPr txBox="1"/>
          <p:nvPr>
            <p:ph type="ctrTitle"/>
          </p:nvPr>
        </p:nvSpPr>
        <p:spPr>
          <a:xfrm>
            <a:off x="1548406" y="29547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What is </a:t>
            </a:r>
            <a:r>
              <a:rPr lang="en-US" altLang="en-US" sz="2800" b="1">
                <a:solidFill>
                  <a:schemeClr val="dk2"/>
                </a:solidFill>
              </a:rPr>
              <a:t>Grafana?</a:t>
            </a:r>
            <a:endParaRPr lang="en-US" altLang="en-US" sz="2800" b="1">
              <a:solidFill>
                <a:schemeClr val="dk2"/>
              </a:solidFill>
            </a:endParaRPr>
          </a:p>
        </p:txBody>
      </p:sp>
      <p:pic>
        <p:nvPicPr>
          <p:cNvPr id="482" name="Google Shape;482;p46"/>
          <p:cNvPicPr preferRelativeResize="0"/>
          <p:nvPr/>
        </p:nvPicPr>
        <p:blipFill rotWithShape="1">
          <a:blip r:embed="rId2"/>
          <a:srcRect l="4636" t="12184" r="4636" b="12184"/>
          <a:stretch>
            <a:fillRect/>
          </a:stretch>
        </p:blipFill>
        <p:spPr>
          <a:xfrm>
            <a:off x="2915920" y="317500"/>
            <a:ext cx="3165475" cy="263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915920" y="5236210"/>
            <a:ext cx="3827780" cy="3866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4"/>
          <p:cNvPicPr preferRelativeResize="0"/>
          <p:nvPr/>
        </p:nvPicPr>
        <p:blipFill rotWithShape="1">
          <a:blip r:embed="rId4"/>
          <a:srcRect l="7045" t="10205" r="7028" b="10561"/>
          <a:stretch>
            <a:fillRect/>
          </a:stretch>
        </p:blipFill>
        <p:spPr>
          <a:xfrm>
            <a:off x="2988310" y="5524500"/>
            <a:ext cx="3515995" cy="33407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0;p48"/>
          <p:cNvSpPr txBox="1"/>
          <p:nvPr/>
        </p:nvSpPr>
        <p:spPr>
          <a:xfrm>
            <a:off x="-2988375" y="1836075"/>
            <a:ext cx="2715000" cy="84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✓ Time-series database</a:t>
            </a:r>
            <a:endParaRPr lang="en-US" altLang="en-US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✓ Pull-based metrics collection</a:t>
            </a:r>
            <a:endParaRPr lang="en-US" altLang="en-US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✓ Powerful query language (PromQL)</a:t>
            </a:r>
            <a:endParaRPr lang="en-US" altLang="en-US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✓ No distributed storage dependency</a:t>
            </a:r>
            <a:endParaRPr lang="en-US" altLang="en-US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✓ Service discovery</a:t>
            </a:r>
            <a:endParaRPr lang="en-US" altLang="en-US"/>
          </a:p>
        </p:txBody>
      </p:sp>
      <p:sp>
        <p:nvSpPr>
          <p:cNvPr id="8" name="Google Shape;503;p48"/>
          <p:cNvSpPr txBox="1"/>
          <p:nvPr/>
        </p:nvSpPr>
        <p:spPr>
          <a:xfrm>
            <a:off x="-2988375" y="1420100"/>
            <a:ext cx="2715000" cy="41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Key Features</a:t>
            </a:r>
            <a:endParaRPr lang="en-US" altLang="en-US"/>
          </a:p>
        </p:txBody>
      </p:sp>
      <p:sp>
        <p:nvSpPr>
          <p:cNvPr id="9" name="Google Shape;502;p48"/>
          <p:cNvSpPr txBox="1"/>
          <p:nvPr/>
        </p:nvSpPr>
        <p:spPr>
          <a:xfrm>
            <a:off x="9612450" y="1683671"/>
            <a:ext cx="2715000" cy="84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→ Scrapes metrics from targets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→ Stores time-series data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→ Evaluates alert rules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→ Sends alerts via Alertmanager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→ Provides HTTP API for queries</a:t>
            </a:r>
            <a:endParaRPr lang="en-US" altLang="en-US"/>
          </a:p>
        </p:txBody>
      </p:sp>
      <p:sp>
        <p:nvSpPr>
          <p:cNvPr id="10" name="Google Shape;504;p48"/>
          <p:cNvSpPr txBox="1"/>
          <p:nvPr/>
        </p:nvSpPr>
        <p:spPr>
          <a:xfrm>
            <a:off x="9612450" y="1275720"/>
            <a:ext cx="2715000" cy="40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US"/>
              <a:t>What It Does</a:t>
            </a:r>
            <a:endParaRPr lang="en-US" altLang="en-US"/>
          </a:p>
        </p:txBody>
      </p:sp>
      <p:sp>
        <p:nvSpPr>
          <p:cNvPr id="12" name="Google Shape;501;p48"/>
          <p:cNvSpPr txBox="1"/>
          <p:nvPr/>
        </p:nvSpPr>
        <p:spPr>
          <a:xfrm>
            <a:off x="1476016" y="-3980674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What is</a:t>
            </a:r>
            <a:r>
              <a:rPr lang="en-US" altLang="en-US" sz="2800" b="1">
                <a:solidFill>
                  <a:schemeClr val="dk2"/>
                </a:solidFill>
              </a:rPr>
              <a:t> Prometheus?</a:t>
            </a:r>
            <a:endParaRPr lang="en-US" altLang="en-US" sz="2800" b="1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build="p"/>
      <p:bldP spid="9" grpId="0" build="p"/>
      <p:bldP spid="9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8128663" y="339946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912688" y="159248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8094438" y="705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572238" y="1285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4913245" y="300366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1"/>
          <a:srcRect l="47142" t="6693" r="44094" b="81710"/>
          <a:stretch>
            <a:fillRect/>
          </a:stretch>
        </p:blipFill>
        <p:spPr>
          <a:xfrm rot="10800000" flipH="1">
            <a:off x="8032396" y="2020951"/>
            <a:ext cx="383475" cy="5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89;p42"/>
          <p:cNvSpPr/>
          <p:nvPr/>
        </p:nvSpPr>
        <p:spPr>
          <a:xfrm>
            <a:off x="7545743" y="12367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" name="Google Shape;390;p42"/>
          <p:cNvSpPr/>
          <p:nvPr/>
        </p:nvSpPr>
        <p:spPr>
          <a:xfrm>
            <a:off x="7872193" y="12367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391;p42"/>
          <p:cNvSpPr/>
          <p:nvPr/>
        </p:nvSpPr>
        <p:spPr>
          <a:xfrm>
            <a:off x="8198643" y="12367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Google Shape;393;p42"/>
          <p:cNvPicPr preferRelativeResize="0"/>
          <p:nvPr/>
        </p:nvPicPr>
        <p:blipFill rotWithShape="1">
          <a:blip r:embed="rId1"/>
          <a:srcRect l="42779" t="6693" r="44094" b="81710"/>
          <a:stretch>
            <a:fillRect/>
          </a:stretch>
        </p:blipFill>
        <p:spPr>
          <a:xfrm rot="10800000" flipH="1">
            <a:off x="4699238" y="1412503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4;p42"/>
          <p:cNvPicPr preferRelativeResize="0"/>
          <p:nvPr/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5040245" y="313066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9"/>
          <p:cNvSpPr txBox="1"/>
          <p:nvPr>
            <p:custDataLst>
              <p:tags r:id="rId2"/>
            </p:custDataLst>
          </p:nvPr>
        </p:nvSpPr>
        <p:spPr>
          <a:xfrm>
            <a:off x="710565" y="2139950"/>
            <a:ext cx="2382520" cy="7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✓ Beautiful, customizable dashboards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✓ Multiple data source support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✓ Rich visualization options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✓ Alert notifications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✓ Template &amp; variables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16" name="Google Shape;516;p49"/>
          <p:cNvSpPr txBox="1"/>
          <p:nvPr>
            <p:custDataLst>
              <p:tags r:id="rId3"/>
            </p:custDataLst>
          </p:nvPr>
        </p:nvSpPr>
        <p:spPr>
          <a:xfrm>
            <a:off x="539115" y="1720850"/>
            <a:ext cx="1986280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Key Features</a:t>
            </a:r>
            <a:endParaRPr lang="en-US" altLang="en-US" sz="18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1" name="Google Shape;521;p49"/>
          <p:cNvSpPr txBox="1"/>
          <p:nvPr>
            <p:custDataLst>
              <p:tags r:id="rId4"/>
            </p:custDataLst>
          </p:nvPr>
        </p:nvSpPr>
        <p:spPr>
          <a:xfrm>
            <a:off x="6300470" y="1723390"/>
            <a:ext cx="220408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What It Does</a:t>
            </a:r>
            <a:endParaRPr lang="en-US" altLang="en-US" sz="18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2" name="Google Shape;522;p49"/>
          <p:cNvSpPr txBox="1"/>
          <p:nvPr>
            <p:custDataLst>
              <p:tags r:id="rId5"/>
            </p:custDataLst>
          </p:nvPr>
        </p:nvSpPr>
        <p:spPr>
          <a:xfrm>
            <a:off x="6732270" y="2077720"/>
            <a:ext cx="2505710" cy="76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→ Queries data sources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→ Creates visual dashboards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→ Provides real-time updates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→ Enables data exploration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>
                <a:latin typeface="Anaheim"/>
                <a:ea typeface="Anaheim"/>
                <a:cs typeface="Anaheim"/>
                <a:sym typeface="Anaheim"/>
              </a:rPr>
              <a:t>→ Shares insights with teams</a:t>
            </a:r>
            <a:endParaRPr lang="en-US" altLang="en-US" sz="16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28" name="Google Shape;528;p49"/>
          <p:cNvPicPr preferRelativeResize="0"/>
          <p:nvPr>
            <p:custDataLst>
              <p:tags r:id="rId6"/>
            </p:custDataLst>
          </p:nvPr>
        </p:nvPicPr>
        <p:blipFill rotWithShape="1">
          <a:blip r:embed="rId1"/>
          <a:srcRect l="50634" t="9752" r="43731" b="81493"/>
          <a:stretch>
            <a:fillRect/>
          </a:stretch>
        </p:blipFill>
        <p:spPr>
          <a:xfrm rot="10800000" flipH="1">
            <a:off x="2945238" y="2230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9"/>
          <p:cNvPicPr preferRelativeResize="0"/>
          <p:nvPr>
            <p:custDataLst>
              <p:tags r:id="rId7"/>
            </p:custDataLst>
          </p:nvPr>
        </p:nvPicPr>
        <p:blipFill rotWithShape="1">
          <a:blip r:embed="rId1"/>
          <a:srcRect l="46576" t="6693" r="44095" b="81710"/>
          <a:stretch>
            <a:fillRect/>
          </a:stretch>
        </p:blipFill>
        <p:spPr>
          <a:xfrm rot="10800000" flipH="1">
            <a:off x="5728397" y="3984026"/>
            <a:ext cx="40822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4"/>
          <p:cNvPicPr preferRelativeResize="0"/>
          <p:nvPr/>
        </p:nvPicPr>
        <p:blipFill rotWithShape="1">
          <a:blip r:embed="rId8"/>
          <a:srcRect l="7045" t="10205" r="7028" b="10561"/>
          <a:stretch>
            <a:fillRect/>
          </a:stretch>
        </p:blipFill>
        <p:spPr>
          <a:xfrm>
            <a:off x="3023235" y="1419860"/>
            <a:ext cx="3515995" cy="33407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8"/>
          <p:cNvSpPr txBox="1"/>
          <p:nvPr>
            <p:ph type="ctrTitle"/>
          </p:nvPr>
        </p:nvSpPr>
        <p:spPr>
          <a:xfrm>
            <a:off x="1549041" y="411621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 b="1">
                <a:solidFill>
                  <a:schemeClr val="bg1"/>
                </a:solidFill>
              </a:rPr>
              <a:t>What is </a:t>
            </a:r>
            <a:r>
              <a:rPr lang="en-US" altLang="en-US" sz="2800" b="1">
                <a:solidFill>
                  <a:schemeClr val="dk2"/>
                </a:solidFill>
              </a:rPr>
              <a:t>Grafana?</a:t>
            </a:r>
            <a:endParaRPr lang="en-US" altLang="en-US" sz="2800" b="1">
              <a:solidFill>
                <a:schemeClr val="dk2"/>
              </a:solidFill>
            </a:endParaRPr>
          </a:p>
        </p:txBody>
      </p:sp>
      <p:pic>
        <p:nvPicPr>
          <p:cNvPr id="482" name="Google Shape;482;p46"/>
          <p:cNvPicPr preferRelativeResize="0"/>
          <p:nvPr/>
        </p:nvPicPr>
        <p:blipFill rotWithShape="1">
          <a:blip r:embed="rId9"/>
          <a:srcRect l="4636" t="12184" r="4636" b="12184"/>
          <a:stretch>
            <a:fillRect/>
          </a:stretch>
        </p:blipFill>
        <p:spPr>
          <a:xfrm>
            <a:off x="2844165" y="-3044825"/>
            <a:ext cx="3165475" cy="263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1"/>
          <p:cNvPicPr preferRelativeResize="0"/>
          <p:nvPr/>
        </p:nvPicPr>
        <p:blipFill rotWithShape="1">
          <a:blip r:embed="rId10"/>
          <a:srcRect l="8599" t="9366" r="10350" b="5089"/>
          <a:stretch>
            <a:fillRect/>
          </a:stretch>
        </p:blipFill>
        <p:spPr>
          <a:xfrm>
            <a:off x="-3420437" y="1203839"/>
            <a:ext cx="3257474" cy="34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1"/>
          <p:cNvSpPr txBox="1"/>
          <p:nvPr/>
        </p:nvSpPr>
        <p:spPr>
          <a:xfrm>
            <a:off x="10044430" y="1348105"/>
            <a:ext cx="3469005" cy="24853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Anton"/>
              <a:buNone/>
              <a:defRPr sz="4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How They Work Together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5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TABLE_ENDDRAG_ORIGIN_RECT" val="206*259"/>
  <p:tag name="TABLE_ENDDRAG_RECT" val="108*187*206*259"/>
</p:tagLst>
</file>

<file path=ppt/tags/tag10.xml><?xml version="1.0" encoding="utf-8"?>
<p:tagLst xmlns:p="http://schemas.openxmlformats.org/presentationml/2006/main">
  <p:tag name="KSO_WM_DIAGRAM_VIRTUALLY_FRAME" val="{&quot;height&quot;:334.8562992125984,&quot;left&quot;:55.926220472440946,&quot;top&quot;:50.25,&quot;width&quot;:608.1505511811024}"/>
</p:tagLst>
</file>

<file path=ppt/tags/tag11.xml><?xml version="1.0" encoding="utf-8"?>
<p:tagLst xmlns:p="http://schemas.openxmlformats.org/presentationml/2006/main">
  <p:tag name="KSO_WM_DIAGRAM_VIRTUALLY_FRAME" val="{&quot;height&quot;:334.8562992125984,&quot;left&quot;:55.926220472440946,&quot;top&quot;:50.25,&quot;width&quot;:608.1505511811024}"/>
</p:tagLst>
</file>

<file path=ppt/tags/tag12.xml><?xml version="1.0" encoding="utf-8"?>
<p:tagLst xmlns:p="http://schemas.openxmlformats.org/presentationml/2006/main">
  <p:tag name="KSO_WM_DIAGRAM_VIRTUALLY_FRAME" val="{&quot;height&quot;:334.8562992125984,&quot;left&quot;:55.926220472440946,&quot;top&quot;:50.25,&quot;width&quot;:608.1505511811024}"/>
</p:tagLst>
</file>

<file path=ppt/tags/tag13.xml><?xml version="1.0" encoding="utf-8"?>
<p:tagLst xmlns:p="http://schemas.openxmlformats.org/presentationml/2006/main">
  <p:tag name="KSO_WM_DIAGRAM_VIRTUALLY_FRAME" val="{&quot;height&quot;:334.8562992125984,&quot;left&quot;:55.926220472440946,&quot;top&quot;:50.25,&quot;width&quot;:608.1505511811024}"/>
</p:tagLst>
</file>

<file path=ppt/tags/tag14.xml><?xml version="1.0" encoding="utf-8"?>
<p:tagLst xmlns:p="http://schemas.openxmlformats.org/presentationml/2006/main">
  <p:tag name="KSO_WM_DIAGRAM_VIRTUALLY_FRAME" val="{&quot;height&quot;:334.8562992125984,&quot;left&quot;:55.926220472440946,&quot;top&quot;:50.25,&quot;width&quot;:608.1505511811024}"/>
</p:tagLst>
</file>

<file path=ppt/tags/tag15.xml><?xml version="1.0" encoding="utf-8"?>
<p:tagLst xmlns:p="http://schemas.openxmlformats.org/presentationml/2006/main">
  <p:tag name="KSO_WM_DIAGRAM_VIRTUALLY_FRAME" val="{&quot;height&quot;:334.8562992125984,&quot;left&quot;:55.926220472440946,&quot;top&quot;:50.25,&quot;width&quot;:608.1505511811024}"/>
</p:tagLst>
</file>

<file path=ppt/tags/tag16.xml><?xml version="1.0" encoding="utf-8"?>
<p:tagLst xmlns:p="http://schemas.openxmlformats.org/presentationml/2006/main">
  <p:tag name="KSO_WM_DIAGRAM_VIRTUALLY_FRAME" val="{&quot;height&quot;:334.8562992125984,&quot;left&quot;:55.926220472440946,&quot;top&quot;:50.25,&quot;width&quot;:608.1505511811024}"/>
</p:tagLst>
</file>

<file path=ppt/tags/tag17.xml><?xml version="1.0" encoding="utf-8"?>
<p:tagLst xmlns:p="http://schemas.openxmlformats.org/presentationml/2006/main">
  <p:tag name="KSO_WM_DIAGRAM_VIRTUALLY_FRAME" val="{&quot;height&quot;:334.8562992125984,&quot;left&quot;:55.926220472440946,&quot;top&quot;:50.25,&quot;width&quot;:608.1505511811024}"/>
</p:tagLst>
</file>

<file path=ppt/tags/tag18.xml><?xml version="1.0" encoding="utf-8"?>
<p:tagLst xmlns:p="http://schemas.openxmlformats.org/presentationml/2006/main">
  <p:tag name="KSO_WM_DIAGRAM_VIRTUALLY_FRAME" val="{&quot;height&quot;:334.8562992125984,&quot;left&quot;:55.926220472440946,&quot;top&quot;:50.25,&quot;width&quot;:608.1505511811024}"/>
</p:tagLst>
</file>

<file path=ppt/tags/tag19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2.xml><?xml version="1.0" encoding="utf-8"?>
<p:tagLst xmlns:p="http://schemas.openxmlformats.org/presentationml/2006/main">
  <p:tag name="TABLE_ENDDRAG_ORIGIN_RECT" val="206*179"/>
  <p:tag name="TABLE_ENDDRAG_RECT" val="416*140*206*179"/>
</p:tagLst>
</file>

<file path=ppt/tags/tag20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21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22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23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24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25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26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27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28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29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3.xml><?xml version="1.0" encoding="utf-8"?>
<p:tagLst xmlns:p="http://schemas.openxmlformats.org/presentationml/2006/main">
  <p:tag name="TABLE_ENDDRAG_ORIGIN_RECT" val="206*259"/>
  <p:tag name="TABLE_ENDDRAG_RECT" val="108*187*206*259"/>
</p:tagLst>
</file>

<file path=ppt/tags/tag30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31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32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33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34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35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36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37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38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39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4.xml><?xml version="1.0" encoding="utf-8"?>
<p:tagLst xmlns:p="http://schemas.openxmlformats.org/presentationml/2006/main">
  <p:tag name="TABLE_ENDDRAG_ORIGIN_RECT" val="206*179"/>
  <p:tag name="TABLE_ENDDRAG_RECT" val="416*140*206*179"/>
</p:tagLst>
</file>

<file path=ppt/tags/tag40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41.xml><?xml version="1.0" encoding="utf-8"?>
<p:tagLst xmlns:p="http://schemas.openxmlformats.org/presentationml/2006/main">
  <p:tag name="KSO_WM_DIAGRAM_VIRTUALLY_FRAME" val="{&quot;height&quot;:321.5888818399136,&quot;left&quot;:56.69291338582677,&quot;top&quot;:65.88237800260603,&quot;width&quot;:611.0543307086614}"/>
</p:tagLst>
</file>

<file path=ppt/tags/tag5.xml><?xml version="1.0" encoding="utf-8"?>
<p:tagLst xmlns:p="http://schemas.openxmlformats.org/presentationml/2006/main">
  <p:tag name="TABLE_ENDDRAG_ORIGIN_RECT" val="195*228"/>
  <p:tag name="TABLE_ENDDRAG_RECT" val="-235*145*195*228"/>
</p:tagLst>
</file>

<file path=ppt/tags/tag6.xml><?xml version="1.0" encoding="utf-8"?>
<p:tagLst xmlns:p="http://schemas.openxmlformats.org/presentationml/2006/main">
  <p:tag name="TABLE_ENDDRAG_ORIGIN_RECT" val="206*179"/>
  <p:tag name="TABLE_ENDDRAG_RECT" val="416*140*206*179"/>
</p:tagLst>
</file>

<file path=ppt/tags/tag7.xml><?xml version="1.0" encoding="utf-8"?>
<p:tagLst xmlns:p="http://schemas.openxmlformats.org/presentationml/2006/main">
  <p:tag name="TABLE_ENDDRAG_ORIGIN_RECT" val="195*228"/>
  <p:tag name="TABLE_ENDDRAG_RECT" val="-235*145*195*228"/>
</p:tagLst>
</file>

<file path=ppt/tags/tag8.xml><?xml version="1.0" encoding="utf-8"?>
<p:tagLst xmlns:p="http://schemas.openxmlformats.org/presentationml/2006/main">
  <p:tag name="TABLE_ENDDRAG_ORIGIN_RECT" val="206*179"/>
  <p:tag name="TABLE_ENDDRAG_RECT" val="416*140*206*179"/>
</p:tagLst>
</file>

<file path=ppt/tags/tag9.xml><?xml version="1.0" encoding="utf-8"?>
<p:tagLst xmlns:p="http://schemas.openxmlformats.org/presentationml/2006/main">
  <p:tag name="KSO_WM_DIAGRAM_VIRTUALLY_FRAME" val="{&quot;height&quot;:334.8562992125984,&quot;left&quot;:55.926220472440946,&quot;top&quot;:50.25,&quot;width&quot;:608.1505511811024}"/>
</p:tagLst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5056</Words>
  <Application>WPS Presentation</Application>
  <PresentationFormat/>
  <Paragraphs>388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SimSun</vt:lpstr>
      <vt:lpstr>Wingdings</vt:lpstr>
      <vt:lpstr>Arial</vt:lpstr>
      <vt:lpstr>Anton</vt:lpstr>
      <vt:lpstr>Segoe Print</vt:lpstr>
      <vt:lpstr>Anaheim</vt:lpstr>
      <vt:lpstr>DM Sans</vt:lpstr>
      <vt:lpstr>Roboto Slab</vt:lpstr>
      <vt:lpstr>Catamaran Thin</vt:lpstr>
      <vt:lpstr>Muli</vt:lpstr>
      <vt:lpstr>Proxima Nova Semibold</vt:lpstr>
      <vt:lpstr>Proxima Nova</vt:lpstr>
      <vt:lpstr>Comic Sans MS</vt:lpstr>
      <vt:lpstr>Microsoft YaHei</vt:lpstr>
      <vt:lpstr>Arial Unicode MS</vt:lpstr>
      <vt:lpstr>Algerian</vt:lpstr>
      <vt:lpstr>Graphic Design Project Proposal XL by Slidesgo</vt:lpstr>
      <vt:lpstr>PowerPoint 演示文稿</vt:lpstr>
      <vt:lpstr>06. Live Demo</vt:lpstr>
      <vt:lpstr>PowerPoint 演示文稿</vt:lpstr>
      <vt:lpstr>PowerPoint 演示文稿</vt:lpstr>
      <vt:lpstr>PowerPoint 演示文稿</vt:lpstr>
      <vt:lpstr>PowerPoint 演示文稿</vt:lpstr>
      <vt:lpstr>What is Grafana?</vt:lpstr>
      <vt:lpstr>What is Grafana?</vt:lpstr>
      <vt:lpstr>What is Grafana?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Live Demo Time! 🚀</vt:lpstr>
      <vt:lpstr>Try it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baskh vr</cp:lastModifiedBy>
  <cp:revision>6</cp:revision>
  <dcterms:created xsi:type="dcterms:W3CDTF">2025-10-20T18:07:00Z</dcterms:created>
  <dcterms:modified xsi:type="dcterms:W3CDTF">2025-10-21T22:16:55Z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B112B9F9997E4D8B9FF505244B174F29_13</vt:lpwstr>
  </property>
  <property fmtid="{D5CDD505-2E9C-101B-9397-08002B2CF9AE}" pid="3" name="KSOProductBuildVer">
    <vt:lpwstr>1033-12.2.0.23131</vt:lpwstr>
  </property>
</Properties>
</file>